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4" r:id="rId3"/>
    <p:sldId id="295" r:id="rId4"/>
    <p:sldId id="296" r:id="rId5"/>
    <p:sldId id="319" r:id="rId6"/>
    <p:sldId id="289" r:id="rId7"/>
    <p:sldId id="290" r:id="rId8"/>
    <p:sldId id="291" r:id="rId9"/>
    <p:sldId id="292" r:id="rId10"/>
    <p:sldId id="293" r:id="rId11"/>
    <p:sldId id="257" r:id="rId12"/>
    <p:sldId id="305" r:id="rId13"/>
    <p:sldId id="298" r:id="rId14"/>
    <p:sldId id="299" r:id="rId15"/>
    <p:sldId id="300" r:id="rId16"/>
    <p:sldId id="311" r:id="rId17"/>
    <p:sldId id="312" r:id="rId18"/>
    <p:sldId id="306" r:id="rId19"/>
    <p:sldId id="301" r:id="rId20"/>
    <p:sldId id="302" r:id="rId21"/>
    <p:sldId id="303" r:id="rId22"/>
    <p:sldId id="307" r:id="rId23"/>
    <p:sldId id="308" r:id="rId24"/>
    <p:sldId id="309" r:id="rId25"/>
    <p:sldId id="310" r:id="rId26"/>
    <p:sldId id="320" r:id="rId27"/>
    <p:sldId id="313" r:id="rId28"/>
    <p:sldId id="314" r:id="rId29"/>
    <p:sldId id="315" r:id="rId30"/>
    <p:sldId id="316" r:id="rId31"/>
    <p:sldId id="317" r:id="rId32"/>
    <p:sldId id="318" r:id="rId33"/>
    <p:sldId id="321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95C08-3500-46CA-9BFB-4D731D4C9E51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0344-0B8C-4107-8140-C7D3444A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6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EA7FB236-E9C8-47DC-8572-6D65B822A7E8}" type="slidenum">
              <a:rPr lang="pt-BR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5</a:t>
            </a:fld>
            <a:endParaRPr lang="pt-BR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6891" y="695134"/>
            <a:ext cx="514277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4116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3B4B6DF-3A1F-4A0E-A799-9EEC209CD987}" type="slidenum">
              <a:rPr lang="pt-BR" smtClean="0">
                <a:solidFill>
                  <a:srgbClr val="FFFFFF"/>
                </a:solidFill>
                <a:latin typeface="Times New Roman" pitchFamily="16" charset="0"/>
                <a:cs typeface="Segoe UI" charset="0"/>
              </a:rPr>
              <a:pPr eaLnBrk="1"/>
              <a:t>21</a:t>
            </a:fld>
            <a:endParaRPr lang="pt-BR" smtClean="0">
              <a:solidFill>
                <a:srgbClr val="FFFFFF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6891" y="695134"/>
            <a:ext cx="514277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23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62DDEEC2-E497-4DF6-B43E-C6915F908EEC}" type="slidenum">
              <a:rPr lang="pt-BR" smtClean="0">
                <a:solidFill>
                  <a:srgbClr val="FFFFFF"/>
                </a:solidFill>
                <a:latin typeface="Times New Roman" pitchFamily="16" charset="0"/>
                <a:cs typeface="Segoe UI" charset="0"/>
              </a:rPr>
              <a:pPr eaLnBrk="1"/>
              <a:t>33</a:t>
            </a:fld>
            <a:endParaRPr lang="pt-BR" smtClean="0">
              <a:solidFill>
                <a:srgbClr val="FFFFFF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74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F273F0B1-5BC9-492A-BA34-E66BD2BFCF63}" type="slidenum">
              <a:rPr lang="pt-BR" smtClean="0">
                <a:solidFill>
                  <a:srgbClr val="FFFFFF"/>
                </a:solidFill>
                <a:latin typeface="Times New Roman" pitchFamily="16" charset="0"/>
                <a:cs typeface="Segoe UI" charset="0"/>
              </a:rPr>
              <a:pPr eaLnBrk="1"/>
              <a:t>6</a:t>
            </a:fld>
            <a:endParaRPr lang="pt-BR" smtClean="0">
              <a:solidFill>
                <a:srgbClr val="FFFFFF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86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C98B595-E19C-4D92-AB10-744BAA97773C}" type="slidenum">
              <a:rPr lang="pt-BR" smtClean="0">
                <a:solidFill>
                  <a:srgbClr val="FFFFFF"/>
                </a:solidFill>
                <a:latin typeface="Times New Roman" pitchFamily="16" charset="0"/>
                <a:cs typeface="Segoe UI" charset="0"/>
              </a:rPr>
              <a:pPr eaLnBrk="1"/>
              <a:t>7</a:t>
            </a:fld>
            <a:endParaRPr lang="pt-BR" smtClean="0">
              <a:solidFill>
                <a:srgbClr val="FFFFFF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73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4140AD9-3E87-47E3-B5DA-C015A8D6EC24}" type="slidenum">
              <a:rPr lang="pt-BR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8</a:t>
            </a:fld>
            <a:endParaRPr lang="pt-BR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6891" y="695134"/>
            <a:ext cx="514277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2702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89EEAC0-C0F6-4422-BE14-B72478E07C4D}" type="slidenum">
              <a:rPr lang="pt-BR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9</a:t>
            </a:fld>
            <a:endParaRPr lang="pt-BR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6891" y="695134"/>
            <a:ext cx="514277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0120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08C3DB1-5C8E-4C45-B6C9-D5C3E1F2E275}" type="slidenum">
              <a:rPr lang="pt-BR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10</a:t>
            </a:fld>
            <a:endParaRPr lang="pt-BR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6891" y="695134"/>
            <a:ext cx="514277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3172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8287ADD5-EA73-41C8-8610-5186F273D796}" type="slidenum">
              <a:rPr lang="pt-BR" smtClean="0">
                <a:solidFill>
                  <a:srgbClr val="FFFFFF"/>
                </a:solidFill>
                <a:latin typeface="Times New Roman" pitchFamily="16" charset="0"/>
                <a:cs typeface="Segoe UI" charset="0"/>
              </a:rPr>
              <a:pPr eaLnBrk="1"/>
              <a:t>18</a:t>
            </a:fld>
            <a:endParaRPr lang="pt-BR" smtClean="0">
              <a:solidFill>
                <a:srgbClr val="FFFFFF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34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5BA52A0A-DC4C-4D5D-8A3D-14E95938F270}" type="slidenum">
              <a:rPr lang="pt-BR" smtClean="0">
                <a:solidFill>
                  <a:srgbClr val="FFFFFF"/>
                </a:solidFill>
                <a:latin typeface="Times New Roman" pitchFamily="16" charset="0"/>
                <a:cs typeface="Segoe UI" charset="0"/>
              </a:rPr>
              <a:pPr eaLnBrk="1"/>
              <a:t>19</a:t>
            </a:fld>
            <a:endParaRPr lang="pt-BR" smtClean="0">
              <a:solidFill>
                <a:srgbClr val="FFFFFF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03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40C7B5-4ADD-4AFD-92FA-3A0BAD76FC44}" type="slidenum">
              <a:rPr lang="pt-BR" smtClean="0">
                <a:solidFill>
                  <a:srgbClr val="FFFFFF"/>
                </a:solidFill>
                <a:latin typeface="Times New Roman" pitchFamily="16" charset="0"/>
                <a:cs typeface="Segoe UI" charset="0"/>
              </a:rPr>
              <a:pPr eaLnBrk="1"/>
              <a:t>20</a:t>
            </a:fld>
            <a:endParaRPr lang="pt-BR" smtClean="0">
              <a:solidFill>
                <a:srgbClr val="FFFFFF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6891" y="695134"/>
            <a:ext cx="514277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80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0D09C8-5DAE-41ED-B566-6293739E555C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8CF2C-EBA9-4DDA-99D1-8686501B6D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99040" cy="1828800"/>
          </a:xfrm>
        </p:spPr>
        <p:txBody>
          <a:bodyPr>
            <a:noAutofit/>
          </a:bodyPr>
          <a:lstStyle/>
          <a:p>
            <a:r>
              <a:rPr lang="pt-BR" sz="4000" dirty="0">
                <a:effectLst/>
              </a:rPr>
              <a:t>A atuação do Promotor de Justiça de Violência Doméstica contra a Mulher</a:t>
            </a:r>
            <a:r>
              <a:rPr lang="pt-BR" sz="4000" dirty="0" smtClean="0">
                <a:effectLst/>
              </a:rPr>
              <a:t>:</a:t>
            </a:r>
            <a:r>
              <a:rPr lang="pt-BR" sz="4000" dirty="0">
                <a:effectLst/>
              </a:rPr>
              <a:t/>
            </a:r>
            <a:br>
              <a:rPr lang="pt-BR" sz="4000" dirty="0">
                <a:effectLst/>
              </a:rPr>
            </a:br>
            <a:r>
              <a:rPr lang="pt-BR" sz="2800" dirty="0">
                <a:effectLst/>
              </a:rPr>
              <a:t>Aspectos práticos e jurisprudenciais controvertidos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4082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Thiago </a:t>
            </a:r>
            <a:r>
              <a:rPr lang="pt-BR" dirty="0" err="1" smtClean="0"/>
              <a:t>Pierobom</a:t>
            </a:r>
            <a:endParaRPr lang="pt-BR" dirty="0" smtClean="0"/>
          </a:p>
          <a:p>
            <a:r>
              <a:rPr lang="pt-BR" dirty="0" smtClean="0"/>
              <a:t>01/12/2017</a:t>
            </a:r>
          </a:p>
          <a:p>
            <a:endParaRPr lang="pt-BR" dirty="0"/>
          </a:p>
          <a:p>
            <a:r>
              <a:rPr lang="pt-BR" sz="2800" dirty="0" smtClean="0"/>
              <a:t>MP/GO</a:t>
            </a:r>
            <a:endParaRPr lang="pt-BR" sz="2800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59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273629"/>
            <a:ext cx="8228920" cy="1144921"/>
          </a:xfrm>
        </p:spPr>
        <p:txBody>
          <a:bodyPr tIns="30930"/>
          <a:lstStyle/>
          <a:p>
            <a:pPr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3500"/>
              <a:t>Fatores inibidores da denúncia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613" y="1960046"/>
            <a:ext cx="8228921" cy="4526395"/>
          </a:xfrm>
        </p:spPr>
        <p:txBody>
          <a:bodyPr lIns="80165" tIns="40083" rIns="80165" bIns="40083"/>
          <a:lstStyle/>
          <a:p>
            <a:pPr marL="378559" indent="-283919"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Medo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Novas agressões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Filhos se separarem do pai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Ausência de independência econômica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Seu companheiro ser preso e perder o sustento</a:t>
            </a:r>
          </a:p>
          <a:p>
            <a:pPr marL="378559" indent="-283919">
              <a:buClr>
                <a:srgbClr val="FFFF00"/>
              </a:buClr>
              <a:buSzPct val="45000"/>
              <a:buNone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endParaRPr lang="pt-BR" sz="2500"/>
          </a:p>
          <a:p>
            <a:pPr marL="378559" indent="-283919">
              <a:buClrTx/>
              <a:buSzTx/>
              <a:buNone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Esperança: “ele vai mudar...”</a:t>
            </a:r>
          </a:p>
        </p:txBody>
      </p:sp>
    </p:spTree>
    <p:extLst>
      <p:ext uri="{BB962C8B-B14F-4D97-AF65-F5344CB8AC3E}">
        <p14:creationId xmlns:p14="http://schemas.microsoft.com/office/powerpoint/2010/main" val="419976412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Atuação extrajudicial do Ministério Público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7772400" cy="4036704"/>
          </a:xfrm>
        </p:spPr>
        <p:txBody>
          <a:bodyPr>
            <a:normAutofit fontScale="92500" lnSpcReduction="20000"/>
          </a:bodyPr>
          <a:lstStyle/>
          <a:p>
            <a:r>
              <a:rPr lang="pt-BR" sz="3200" u="sng" dirty="0"/>
              <a:t>Prevenção primária</a:t>
            </a:r>
            <a:r>
              <a:rPr lang="pt-BR" sz="3200" dirty="0"/>
              <a:t>: campanhas de conscientização social, educativas, ações afirmativas no trabalho e vida </a:t>
            </a:r>
            <a:r>
              <a:rPr lang="pt-BR" sz="3200" dirty="0" smtClean="0"/>
              <a:t>social</a:t>
            </a:r>
          </a:p>
          <a:p>
            <a:endParaRPr lang="pt-BR" sz="3200" dirty="0"/>
          </a:p>
          <a:p>
            <a:r>
              <a:rPr lang="pt-BR" sz="3200" u="sng" dirty="0"/>
              <a:t>Prevenção secundária</a:t>
            </a:r>
            <a:r>
              <a:rPr lang="pt-BR" sz="3200" dirty="0"/>
              <a:t>: detecção precoce </a:t>
            </a:r>
            <a:r>
              <a:rPr lang="pt-BR" sz="3200" dirty="0" smtClean="0"/>
              <a:t>de grupos de risco pela </a:t>
            </a:r>
            <a:r>
              <a:rPr lang="pt-BR" sz="3200" dirty="0"/>
              <a:t>saúde e assistência </a:t>
            </a:r>
            <a:r>
              <a:rPr lang="pt-BR" sz="3200" dirty="0" smtClean="0"/>
              <a:t>social</a:t>
            </a:r>
          </a:p>
          <a:p>
            <a:endParaRPr lang="pt-BR" sz="3200" dirty="0"/>
          </a:p>
          <a:p>
            <a:r>
              <a:rPr lang="pt-BR" sz="3200" u="sng" dirty="0"/>
              <a:t>Prevenção terciária</a:t>
            </a:r>
            <a:r>
              <a:rPr lang="pt-BR" sz="3200" dirty="0"/>
              <a:t>: estratégias de resposta (saúde, polícia, justiça)</a:t>
            </a:r>
          </a:p>
        </p:txBody>
      </p:sp>
    </p:spTree>
    <p:extLst>
      <p:ext uri="{BB962C8B-B14F-4D97-AF65-F5344CB8AC3E}">
        <p14:creationId xmlns:p14="http://schemas.microsoft.com/office/powerpoint/2010/main" val="194020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914416"/>
            <a:ext cx="7772400" cy="1362456"/>
          </a:xfrm>
        </p:spPr>
        <p:txBody>
          <a:bodyPr/>
          <a:lstStyle/>
          <a:p>
            <a:r>
              <a:rPr lang="pt-BR" sz="4800" dirty="0" smtClean="0"/>
              <a:t>Hipóteses legais de quebra de sigilo (comunicação)</a:t>
            </a:r>
            <a:endParaRPr lang="pt-BR" sz="4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488640"/>
            <a:ext cx="7772400" cy="3964696"/>
          </a:xfrm>
        </p:spPr>
        <p:txBody>
          <a:bodyPr>
            <a:normAutofit fontScale="85000" lnSpcReduction="20000"/>
          </a:bodyPr>
          <a:lstStyle/>
          <a:p>
            <a:r>
              <a:rPr lang="pt-BR" sz="3200" dirty="0" smtClean="0"/>
              <a:t>- crimes </a:t>
            </a:r>
            <a:r>
              <a:rPr lang="pt-BR" sz="3200" dirty="0"/>
              <a:t>envolvendo crianças ou adolescentes como vítimas diretas ou indiretas (ECA, art. 13), </a:t>
            </a:r>
            <a:endParaRPr lang="pt-BR" sz="3200" dirty="0" smtClean="0"/>
          </a:p>
          <a:p>
            <a:r>
              <a:rPr lang="pt-BR" sz="3200" dirty="0" smtClean="0"/>
              <a:t>- idosos </a:t>
            </a:r>
            <a:r>
              <a:rPr lang="pt-BR" sz="3200" dirty="0"/>
              <a:t>(Estatuto do Idoso, art. 19), </a:t>
            </a:r>
            <a:endParaRPr lang="pt-BR" sz="3200" dirty="0" smtClean="0"/>
          </a:p>
          <a:p>
            <a:r>
              <a:rPr lang="pt-BR" sz="3200" dirty="0" smtClean="0"/>
              <a:t>- pessoas incapazes (analogia), </a:t>
            </a:r>
          </a:p>
          <a:p>
            <a:r>
              <a:rPr lang="pt-BR" sz="3200" dirty="0" smtClean="0"/>
              <a:t>- mulher adulta em </a:t>
            </a:r>
            <a:r>
              <a:rPr lang="pt-BR" sz="3200" dirty="0"/>
              <a:t>situação de </a:t>
            </a:r>
            <a:r>
              <a:rPr lang="pt-BR" sz="3200" dirty="0" smtClean="0"/>
              <a:t>violência doméstica: interesse público ou grave </a:t>
            </a:r>
            <a:r>
              <a:rPr lang="pt-BR" sz="3200" dirty="0"/>
              <a:t>risco e sujeita a abalo psicológico que impeça sua autodeterminação, a juízo da autoridade sanitária e com conhecimento prévio da mulher ou seu responsável (Lei n. 10.778/2003, art. 3º, </a:t>
            </a:r>
            <a:r>
              <a:rPr lang="pt-BR" sz="3200" dirty="0" err="1"/>
              <a:t>p.u</a:t>
            </a:r>
            <a:r>
              <a:rPr lang="pt-BR" sz="3200" dirty="0"/>
              <a:t>. e Portaria n. 1271/2014 – MS). </a:t>
            </a:r>
          </a:p>
        </p:txBody>
      </p:sp>
    </p:spTree>
    <p:extLst>
      <p:ext uri="{BB962C8B-B14F-4D97-AF65-F5344CB8AC3E}">
        <p14:creationId xmlns:p14="http://schemas.microsoft.com/office/powerpoint/2010/main" val="31906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Aspectos práticos: Atuação policial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7772400" cy="4036704"/>
          </a:xfrm>
        </p:spPr>
        <p:txBody>
          <a:bodyPr>
            <a:normAutofit/>
          </a:bodyPr>
          <a:lstStyle/>
          <a:p>
            <a:r>
              <a:rPr lang="pt-BR" sz="2800" dirty="0"/>
              <a:t>Não </a:t>
            </a:r>
            <a:r>
              <a:rPr lang="pt-BR" sz="2800" dirty="0" err="1"/>
              <a:t>revitimização</a:t>
            </a:r>
            <a:r>
              <a:rPr lang="pt-BR" sz="2800" dirty="0"/>
              <a:t> (formação)</a:t>
            </a:r>
          </a:p>
          <a:p>
            <a:r>
              <a:rPr lang="pt-BR" sz="2800" dirty="0"/>
              <a:t>Integração com os serviços da rede de proteção (protocolos</a:t>
            </a:r>
            <a:r>
              <a:rPr lang="pt-BR" sz="2800" dirty="0" smtClean="0"/>
              <a:t>) – estratégia de colaboração</a:t>
            </a:r>
            <a:endParaRPr lang="pt-BR" sz="2800" dirty="0"/>
          </a:p>
          <a:p>
            <a:r>
              <a:rPr lang="pt-BR" sz="2800" dirty="0"/>
              <a:t>Efetividade na investigação</a:t>
            </a:r>
          </a:p>
        </p:txBody>
      </p:sp>
    </p:spTree>
    <p:extLst>
      <p:ext uri="{BB962C8B-B14F-4D97-AF65-F5344CB8AC3E}">
        <p14:creationId xmlns:p14="http://schemas.microsoft.com/office/powerpoint/2010/main" val="296271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546336"/>
          </a:xfrm>
        </p:spPr>
        <p:txBody>
          <a:bodyPr/>
          <a:lstStyle/>
          <a:p>
            <a:r>
              <a:rPr lang="pt-BR" sz="4000" dirty="0">
                <a:effectLst/>
              </a:rPr>
              <a:t>Aspectos práticos: Atuação policial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1398921"/>
            <a:ext cx="8280920" cy="5126423"/>
          </a:xfrm>
        </p:spPr>
        <p:txBody>
          <a:bodyPr>
            <a:noAutofit/>
          </a:bodyPr>
          <a:lstStyle/>
          <a:p>
            <a:r>
              <a:rPr lang="pt-BR" sz="1900" dirty="0"/>
              <a:t>Legislação:</a:t>
            </a:r>
          </a:p>
          <a:p>
            <a:r>
              <a:rPr lang="pt-BR" sz="1900" dirty="0"/>
              <a:t>Lei nº </a:t>
            </a:r>
            <a:r>
              <a:rPr lang="pt-BR" sz="1900" dirty="0" smtClean="0"/>
              <a:t>13.505/2017</a:t>
            </a:r>
            <a:endParaRPr lang="pt-BR" sz="1900" dirty="0"/>
          </a:p>
          <a:p>
            <a:r>
              <a:rPr lang="pt-BR" sz="1900" dirty="0"/>
              <a:t>Art. 10-A. É direito da mulher em situação de violência doméstica e familiar o atendimento policial e pericial especializado, ininterrupto e prestado por servidores - preferencialmente do sexo feminino - previamente capacitados. </a:t>
            </a:r>
          </a:p>
          <a:p>
            <a:r>
              <a:rPr lang="pt-BR" sz="1900" dirty="0"/>
              <a:t>§ 1</a:t>
            </a:r>
            <a:r>
              <a:rPr lang="pt-BR" sz="1900" u="sng" baseline="30000" dirty="0"/>
              <a:t>o</a:t>
            </a:r>
            <a:r>
              <a:rPr lang="pt-BR" sz="1900" dirty="0"/>
              <a:t> A inquirição de mulher em situação de violência doméstica e familiar ou de testemunha de violência doméstica, quando se tratar de crime contra a mulher, obedecerá às seguintes diretrizes:</a:t>
            </a:r>
          </a:p>
          <a:p>
            <a:r>
              <a:rPr lang="pt-BR" sz="1900" dirty="0"/>
              <a:t>I - salvaguarda da integridade física, psíquica e emocional da depoente, considerada a sua condição peculiar de pessoa em situação de violência doméstica e familiar;</a:t>
            </a:r>
          </a:p>
          <a:p>
            <a:r>
              <a:rPr lang="pt-BR" sz="1900" dirty="0"/>
              <a:t>II - garantia de que, em nenhuma hipótese, a mulher em situação de violência doméstica e familiar, familiares e testemunhas terão contato direto com investigados ou suspeitos e pessoas a eles relacionadas;</a:t>
            </a:r>
          </a:p>
          <a:p>
            <a:r>
              <a:rPr lang="pt-BR" sz="1900" dirty="0"/>
              <a:t>III - não </a:t>
            </a:r>
            <a:r>
              <a:rPr lang="pt-BR" sz="1900" dirty="0" err="1"/>
              <a:t>revitimização</a:t>
            </a:r>
            <a:r>
              <a:rPr lang="pt-BR" sz="1900" dirty="0"/>
              <a:t> da depoente, evitando sucessivas inquirições sobre o mesmo fato nos âmbitos criminal, cível e administrativo, bem como questionamentos sobre a vida privada</a:t>
            </a:r>
            <a:r>
              <a:rPr lang="pt-BR" sz="1900" dirty="0" smtClean="0"/>
              <a:t>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18756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546336"/>
          </a:xfrm>
        </p:spPr>
        <p:txBody>
          <a:bodyPr/>
          <a:lstStyle/>
          <a:p>
            <a:r>
              <a:rPr lang="pt-BR" sz="4000" dirty="0">
                <a:effectLst/>
              </a:rPr>
              <a:t>Aspectos práticos: Atuação policial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1398921"/>
            <a:ext cx="8280920" cy="5126423"/>
          </a:xfrm>
        </p:spPr>
        <p:txBody>
          <a:bodyPr>
            <a:noAutofit/>
          </a:bodyPr>
          <a:lstStyle/>
          <a:p>
            <a:r>
              <a:rPr lang="pt-BR" sz="1800" dirty="0" smtClean="0"/>
              <a:t>§ </a:t>
            </a:r>
            <a:r>
              <a:rPr lang="pt-BR" sz="1800" dirty="0"/>
              <a:t>2</a:t>
            </a:r>
            <a:r>
              <a:rPr lang="pt-BR" sz="1800" u="sng" baseline="30000" dirty="0"/>
              <a:t>o</a:t>
            </a:r>
            <a:r>
              <a:rPr lang="pt-BR" sz="1800" dirty="0"/>
              <a:t> Na inquirição de mulher em situação de violência doméstica e familiar ou de testemunha de delitos de que trata esta Lei, adotar-se-á, preferencialmente, o seguinte procedimento:</a:t>
            </a:r>
          </a:p>
          <a:p>
            <a:r>
              <a:rPr lang="pt-BR" sz="1800" dirty="0"/>
              <a:t>I - a inquirição será feita em recinto especialmente projetado para esse fim, o qual conterá os equipamentos próprios e adequados à idade da mulher em situação de violência doméstica e familiar ou testemunha e ao tipo e à gravidade da violência sofrida;</a:t>
            </a:r>
          </a:p>
          <a:p>
            <a:r>
              <a:rPr lang="pt-BR" sz="1800" dirty="0"/>
              <a:t>II - quando for o caso, a inquirição será intermediada por profissional especializado em violência doméstica e familiar designado pela autoridade judiciária ou policial;</a:t>
            </a:r>
          </a:p>
          <a:p>
            <a:r>
              <a:rPr lang="pt-BR" sz="1800" dirty="0"/>
              <a:t>III - o depoimento será registrado em meio eletrônico ou magnético, devendo a </a:t>
            </a:r>
            <a:r>
              <a:rPr lang="pt-BR" sz="1800" dirty="0" err="1"/>
              <a:t>degravação</a:t>
            </a:r>
            <a:r>
              <a:rPr lang="pt-BR" sz="1800" dirty="0"/>
              <a:t> e a mídia integrar o inquérito.</a:t>
            </a:r>
          </a:p>
          <a:p>
            <a:r>
              <a:rPr lang="pt-BR" sz="1800" dirty="0"/>
              <a:t>Art. 11.  No atendimento à mulher em situação de violência doméstica e familiar, a autoridade policial deverá, entre outras providências:</a:t>
            </a:r>
          </a:p>
          <a:p>
            <a:r>
              <a:rPr lang="pt-BR" sz="1800" dirty="0"/>
              <a:t>I - garantir proteção policial, quando necessário, comunicando de imediato ao Ministério Público e ao Poder Judiciário;</a:t>
            </a:r>
          </a:p>
          <a:p>
            <a:r>
              <a:rPr lang="pt-BR" sz="1800" dirty="0"/>
              <a:t>Art. 12-B. [vetado]</a:t>
            </a:r>
          </a:p>
          <a:p>
            <a:r>
              <a:rPr lang="pt-BR" sz="1800" dirty="0"/>
              <a:t>§ 3</a:t>
            </a:r>
            <a:r>
              <a:rPr lang="pt-BR" sz="1800" u="sng" baseline="30000" dirty="0"/>
              <a:t>o</a:t>
            </a:r>
            <a:r>
              <a:rPr lang="pt-BR" sz="1800" dirty="0"/>
              <a:t> A autoridade policial poderá requisitar os serviços públicos necessários à defesa da mulher em situação de violência doméstica e familiar e de seus dependentes.</a:t>
            </a:r>
          </a:p>
        </p:txBody>
      </p:sp>
    </p:spTree>
    <p:extLst>
      <p:ext uri="{BB962C8B-B14F-4D97-AF65-F5344CB8AC3E}">
        <p14:creationId xmlns:p14="http://schemas.microsoft.com/office/powerpoint/2010/main" val="28269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effectLst/>
              </a:rPr>
              <a:t>Aspectos práticos: </a:t>
            </a:r>
            <a:r>
              <a:rPr lang="pt-BR" sz="4400" dirty="0" smtClean="0">
                <a:effectLst/>
              </a:rPr>
              <a:t/>
            </a:r>
            <a:br>
              <a:rPr lang="pt-BR" sz="4400" dirty="0" smtClean="0">
                <a:effectLst/>
              </a:rPr>
            </a:br>
            <a:r>
              <a:rPr lang="pt-BR" sz="4400" dirty="0" smtClean="0">
                <a:effectLst/>
              </a:rPr>
              <a:t>Atuação </a:t>
            </a:r>
            <a:r>
              <a:rPr lang="pt-BR" sz="4400" dirty="0">
                <a:effectLst/>
              </a:rPr>
              <a:t>policial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7772400" cy="4036704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Investigação criminal com perspectiva de gênero (enxergar além do fato pontual)</a:t>
            </a:r>
          </a:p>
          <a:p>
            <a:r>
              <a:rPr lang="pt-BR" sz="2800" dirty="0"/>
              <a:t>Importância de testemunhas do contexto de violência (parentes, vizinhas, amigas)</a:t>
            </a:r>
          </a:p>
          <a:p>
            <a:r>
              <a:rPr lang="pt-BR" sz="2800" dirty="0"/>
              <a:t>Relevância dos relatórios de estudo psicossocial</a:t>
            </a:r>
          </a:p>
          <a:p>
            <a:r>
              <a:rPr lang="pt-BR" sz="2800" dirty="0"/>
              <a:t>Relevância das fotografias das lesões no ato do registro da ocorrência policial</a:t>
            </a:r>
          </a:p>
          <a:p>
            <a:r>
              <a:rPr lang="pt-BR" sz="2800" dirty="0"/>
              <a:t>Ausência de LECD: verificar atendimento hospitalar para exame indireto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234" y="-27384"/>
            <a:ext cx="2052766" cy="2695105"/>
          </a:xfrm>
          <a:prstGeom prst="rect">
            <a:avLst/>
          </a:prstGeom>
        </p:spPr>
      </p:pic>
      <p:pic>
        <p:nvPicPr>
          <p:cNvPr id="1026" name="Picture 2" descr="C:\Users\Thiago\Downloads\IMG_0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96" y="-12606"/>
            <a:ext cx="1876230" cy="26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4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effectLst/>
              </a:rPr>
              <a:t>Aspectos práticos: </a:t>
            </a:r>
            <a:r>
              <a:rPr lang="pt-BR" sz="4400" dirty="0" smtClean="0">
                <a:effectLst/>
              </a:rPr>
              <a:t/>
            </a:r>
            <a:br>
              <a:rPr lang="pt-BR" sz="4400" dirty="0" smtClean="0">
                <a:effectLst/>
              </a:rPr>
            </a:br>
            <a:r>
              <a:rPr lang="pt-BR" sz="4400" dirty="0"/>
              <a:t>Tipificações </a:t>
            </a:r>
            <a:r>
              <a:rPr lang="pt-BR" sz="4400" dirty="0" smtClean="0"/>
              <a:t>concorrentes</a:t>
            </a:r>
            <a:endParaRPr lang="pt-BR" sz="4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7772400" cy="4036704"/>
          </a:xfrm>
        </p:spPr>
        <p:txBody>
          <a:bodyPr>
            <a:normAutofit fontScale="85000" lnSpcReduction="10000"/>
          </a:bodyPr>
          <a:lstStyle/>
          <a:p>
            <a:r>
              <a:rPr lang="pt-BR" sz="2800" dirty="0" smtClean="0"/>
              <a:t>Relevância </a:t>
            </a:r>
            <a:r>
              <a:rPr lang="pt-BR" sz="2800" dirty="0"/>
              <a:t>de investigar os vestígios do contexto de </a:t>
            </a:r>
            <a:r>
              <a:rPr lang="pt-BR" sz="2800" dirty="0" smtClean="0"/>
              <a:t>violência</a:t>
            </a:r>
            <a:endParaRPr lang="pt-BR" sz="2800" dirty="0"/>
          </a:p>
          <a:p>
            <a:r>
              <a:rPr lang="pt-BR" sz="2800" dirty="0"/>
              <a:t>Lesão corporal à saúde psicológica</a:t>
            </a:r>
          </a:p>
          <a:p>
            <a:r>
              <a:rPr lang="pt-BR" sz="2800" dirty="0"/>
              <a:t>Dano em contexto de violência ou ameaça é APPI. </a:t>
            </a:r>
          </a:p>
          <a:p>
            <a:r>
              <a:rPr lang="pt-BR" sz="2800" dirty="0" smtClean="0"/>
              <a:t>Coação </a:t>
            </a:r>
            <a:r>
              <a:rPr lang="pt-BR" sz="2800" dirty="0"/>
              <a:t>no curso do processo</a:t>
            </a:r>
          </a:p>
          <a:p>
            <a:r>
              <a:rPr lang="pt-BR" sz="2800" dirty="0" smtClean="0"/>
              <a:t>Contravenção </a:t>
            </a:r>
            <a:r>
              <a:rPr lang="pt-BR" sz="2800" dirty="0"/>
              <a:t>de perturbação da tranquilidade (</a:t>
            </a:r>
            <a:r>
              <a:rPr lang="pt-BR" sz="2800" i="1" dirty="0" err="1"/>
              <a:t>stalking</a:t>
            </a:r>
            <a:r>
              <a:rPr lang="pt-BR" sz="2800" dirty="0"/>
              <a:t>)</a:t>
            </a:r>
          </a:p>
          <a:p>
            <a:r>
              <a:rPr lang="pt-BR" sz="2800" dirty="0" smtClean="0"/>
              <a:t>Tortura </a:t>
            </a:r>
            <a:r>
              <a:rPr lang="pt-BR" sz="2800" dirty="0"/>
              <a:t>(intenso sofrimento </a:t>
            </a:r>
            <a:r>
              <a:rPr lang="pt-BR" sz="2800" dirty="0" smtClean="0"/>
              <a:t>físico...)</a:t>
            </a:r>
            <a:endParaRPr lang="pt-BR" sz="2800" dirty="0"/>
          </a:p>
          <a:p>
            <a:r>
              <a:rPr lang="pt-BR" sz="2800" dirty="0" smtClean="0"/>
              <a:t>Violação </a:t>
            </a:r>
            <a:r>
              <a:rPr lang="pt-BR" sz="2800" dirty="0"/>
              <a:t>de domicílio</a:t>
            </a:r>
          </a:p>
          <a:p>
            <a:r>
              <a:rPr lang="pt-BR" sz="2800" dirty="0"/>
              <a:t>ECA 232 (vexame ou constrangimento – VD na presença de crianças)</a:t>
            </a:r>
          </a:p>
        </p:txBody>
      </p:sp>
    </p:spTree>
    <p:extLst>
      <p:ext uri="{BB962C8B-B14F-4D97-AF65-F5344CB8AC3E}">
        <p14:creationId xmlns:p14="http://schemas.microsoft.com/office/powerpoint/2010/main" val="249069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61613" y="326915"/>
            <a:ext cx="8228921" cy="62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618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cs typeface="Arial Unicode MS" charset="0"/>
              </a:rPr>
              <a:t>A maioria das mortes de mulheres ocorrem em contexto de relacionamento marcado por violências anteriores (Campbell </a:t>
            </a:r>
            <a:r>
              <a:rPr lang="pt-BR" sz="2800" i="1" dirty="0">
                <a:solidFill>
                  <a:schemeClr val="tx1"/>
                </a:solidFill>
                <a:cs typeface="Arial Unicode MS" charset="0"/>
              </a:rPr>
              <a:t>et al.</a:t>
            </a:r>
            <a:r>
              <a:rPr lang="pt-BR" sz="2800" dirty="0">
                <a:solidFill>
                  <a:schemeClr val="tx1"/>
                </a:solidFill>
                <a:cs typeface="Arial Unicode MS" charset="0"/>
              </a:rPr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171771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313953"/>
            <a:ext cx="8228920" cy="1146360"/>
          </a:xfrm>
        </p:spPr>
        <p:txBody>
          <a:bodyPr tIns="40083"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3200" dirty="0" smtClean="0"/>
              <a:t>Avaliação de </a:t>
            </a:r>
            <a:r>
              <a:rPr lang="pt-BR" sz="3200" dirty="0"/>
              <a:t>risco (</a:t>
            </a:r>
            <a:r>
              <a:rPr lang="pt-BR" sz="3200" dirty="0" err="1"/>
              <a:t>potencializadores</a:t>
            </a:r>
            <a:r>
              <a:rPr lang="pt-BR" sz="3200" dirty="0"/>
              <a:t>)</a:t>
            </a:r>
            <a:endParaRPr lang="pt-BR" sz="3200" dirty="0">
              <a:latin typeface="Calibri" pitchFamily="32" charset="0"/>
              <a:ea typeface="MS PGothic" charset="-128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633132"/>
            <a:ext cx="8228920" cy="4857630"/>
          </a:xfrm>
        </p:spPr>
        <p:txBody>
          <a:bodyPr lIns="80165" tIns="40083" rIns="80165" bIns="40083"/>
          <a:lstStyle/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Modelo de avaliação de risco no DF (MPDFT, recomendação da CGP)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Eventual estudo psicossocial no MP ou Judiciário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3341151"/>
            <a:ext cx="2442473" cy="35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6" y="3284984"/>
            <a:ext cx="2369158" cy="35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4655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4" y="-558791"/>
            <a:ext cx="6447640" cy="18275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000" b="0" dirty="0"/>
              <a:t>A dimensão epidêmica da VDFCM</a:t>
            </a:r>
            <a:endParaRPr lang="en-AU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6285" y="3974817"/>
          <a:ext cx="5113037" cy="2328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039"/>
                <a:gridCol w="1481666"/>
                <a:gridCol w="1481666"/>
                <a:gridCol w="1481666"/>
              </a:tblGrid>
              <a:tr h="432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 smtClean="0">
                          <a:effectLst/>
                        </a:rPr>
                        <a:t>Põsição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País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 smtClean="0">
                          <a:effectLst/>
                        </a:rPr>
                        <a:t>Ano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Taxa </a:t>
                      </a:r>
                      <a:r>
                        <a:rPr lang="en-AU" sz="1100" dirty="0" err="1" smtClean="0">
                          <a:effectLst/>
                        </a:rPr>
                        <a:t>proporcional</a:t>
                      </a:r>
                      <a:r>
                        <a:rPr lang="en-AU" sz="11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100.000 </a:t>
                      </a:r>
                      <a:r>
                        <a:rPr lang="en-AU" sz="1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habitantes</a:t>
                      </a:r>
                      <a:endParaRPr lang="en-A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El Salvador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2012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8.9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Colombia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2011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6.3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Guatemala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2012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6.2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Russia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2011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5.3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Brazil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2013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4.8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19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USA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2010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2.2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37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Canada 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2011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0.9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51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Australia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2011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0.6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  <a:tr h="21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75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UK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2013</a:t>
                      </a:r>
                      <a:endParaRPr lang="en-A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0.1</a:t>
                      </a:r>
                      <a:endParaRPr lang="en-A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6674" marR="51435" marT="0" marB="0"/>
                </a:tc>
              </a:tr>
            </a:tbl>
          </a:graphicData>
        </a:graphic>
      </p:graphicFrame>
      <p:sp>
        <p:nvSpPr>
          <p:cNvPr id="7228" name="Rectangle 1"/>
          <p:cNvSpPr>
            <a:spLocks noChangeArrowheads="1"/>
          </p:cNvSpPr>
          <p:nvPr/>
        </p:nvSpPr>
        <p:spPr bwMode="auto">
          <a:xfrm>
            <a:off x="507774" y="6365037"/>
            <a:ext cx="6899748" cy="9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 anchor="ctr">
            <a:spAutoFit/>
          </a:bodyPr>
          <a:lstStyle/>
          <a:p>
            <a:pPr defTabSz="801654" eaLnBrk="0"/>
            <a:r>
              <a:rPr lang="en-AU" altLang="en-US" sz="1000">
                <a:latin typeface="Calibri" pitchFamily="32" charset="0"/>
                <a:ea typeface="SimSun" pitchFamily="2" charset="-122"/>
                <a:cs typeface="Arial" charset="0"/>
              </a:rPr>
              <a:t>Table 1: International ranking of female homicides</a:t>
            </a:r>
            <a:endParaRPr lang="en-AU" altLang="en-US" sz="700">
              <a:ea typeface="SimSun" pitchFamily="2" charset="-122"/>
              <a:cs typeface="Arial" charset="0"/>
            </a:endParaRPr>
          </a:p>
          <a:p>
            <a:pPr defTabSz="801654" eaLnBrk="0"/>
            <a:r>
              <a:rPr lang="en-AU" altLang="en-US" sz="1000">
                <a:latin typeface="Calibri" pitchFamily="32" charset="0"/>
                <a:ea typeface="SimSun" pitchFamily="2" charset="-122"/>
                <a:cs typeface="Arial" charset="0"/>
              </a:rPr>
              <a:t>Data source: Waiselfisz 2015</a:t>
            </a:r>
            <a:endParaRPr lang="en-AU" altLang="zh-CN" sz="700">
              <a:ea typeface="SimSun" pitchFamily="2" charset="-122"/>
              <a:cs typeface="Arial" charset="0"/>
            </a:endParaRPr>
          </a:p>
          <a:p>
            <a:pPr defTabSz="801654" eaLnBrk="0"/>
            <a:r>
              <a:rPr lang="en-AU" altLang="zh-CN">
                <a:solidFill>
                  <a:schemeClr val="tx1"/>
                </a:solidFill>
                <a:ea typeface="SimSun" pitchFamily="2" charset="-122"/>
                <a:cs typeface="Arial" charset="0"/>
              </a:rPr>
              <a:t/>
            </a:r>
            <a:br>
              <a:rPr lang="en-AU" altLang="zh-CN">
                <a:solidFill>
                  <a:schemeClr val="tx1"/>
                </a:solidFill>
                <a:ea typeface="SimSun" pitchFamily="2" charset="-122"/>
                <a:cs typeface="Arial" charset="0"/>
              </a:rPr>
            </a:br>
            <a:endParaRPr lang="en-AU" altLang="zh-CN">
              <a:solidFill>
                <a:schemeClr val="tx1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7230" name="Rectangle 2"/>
          <p:cNvSpPr txBox="1">
            <a:spLocks noChangeArrowheads="1"/>
          </p:cNvSpPr>
          <p:nvPr/>
        </p:nvSpPr>
        <p:spPr bwMode="auto">
          <a:xfrm>
            <a:off x="395536" y="836712"/>
            <a:ext cx="8228920" cy="28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65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Em 2013, 4,762 mulheres foram assassinadas no Brasil</a:t>
            </a: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Taxa de 4,8 mortes para cada grupo de 100.000 habitantes</a:t>
            </a:r>
          </a:p>
          <a:p>
            <a:pPr algn="just" eaLnBrk="1"/>
            <a:endParaRPr lang="pt-BR" sz="2400" dirty="0">
              <a:solidFill>
                <a:srgbClr val="FFFFFF"/>
              </a:solidFill>
              <a:cs typeface="Arial Unicode MS" charset="0"/>
            </a:endParaRP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Austrália = 1 mulher morta por semana (VD) </a:t>
            </a:r>
            <a:r>
              <a:rPr lang="en-AU" sz="2400" dirty="0">
                <a:solidFill>
                  <a:srgbClr val="FFFFFF"/>
                </a:solidFill>
                <a:cs typeface="Arial Unicode MS" charset="0"/>
              </a:rPr>
              <a:t>(</a:t>
            </a:r>
            <a:r>
              <a:rPr lang="en-AU" sz="2400" dirty="0" err="1">
                <a:solidFill>
                  <a:srgbClr val="FFFFFF"/>
                </a:solidFill>
                <a:cs typeface="Arial Unicode MS" charset="0"/>
              </a:rPr>
              <a:t>Cussen</a:t>
            </a:r>
            <a:r>
              <a:rPr lang="en-AU" sz="2400" dirty="0">
                <a:solidFill>
                  <a:srgbClr val="FFFFFF"/>
                </a:solidFill>
                <a:cs typeface="Arial Unicode MS" charset="0"/>
              </a:rPr>
              <a:t> and Bryant 2015)</a:t>
            </a:r>
            <a:endParaRPr lang="pt-BR" sz="2400" dirty="0">
              <a:solidFill>
                <a:srgbClr val="FFFFFF"/>
              </a:solidFill>
              <a:cs typeface="Arial Unicode MS" charset="0"/>
            </a:endParaRP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Brasil = 4 mortes por dia </a:t>
            </a:r>
            <a:r>
              <a:rPr lang="en-AU" sz="2400" dirty="0">
                <a:solidFill>
                  <a:srgbClr val="FFFFFF"/>
                </a:solidFill>
                <a:cs typeface="Arial Unicode MS" charset="0"/>
              </a:rPr>
              <a:t>(</a:t>
            </a:r>
            <a:r>
              <a:rPr lang="en-AU" sz="2400" dirty="0" err="1">
                <a:solidFill>
                  <a:srgbClr val="FFFFFF"/>
                </a:solidFill>
                <a:cs typeface="Arial Unicode MS" charset="0"/>
              </a:rPr>
              <a:t>Waiselfisz</a:t>
            </a:r>
            <a:r>
              <a:rPr lang="en-AU" sz="2400" dirty="0">
                <a:solidFill>
                  <a:srgbClr val="FFFFFF"/>
                </a:solidFill>
                <a:cs typeface="Arial Unicode MS" charset="0"/>
              </a:rPr>
              <a:t> 2015</a:t>
            </a:r>
            <a:r>
              <a:rPr lang="en-AU" sz="2400" dirty="0" smtClean="0">
                <a:solidFill>
                  <a:srgbClr val="FFFFFF"/>
                </a:solidFill>
                <a:cs typeface="Arial Unicode MS" charset="0"/>
              </a:rPr>
              <a:t>)</a:t>
            </a:r>
            <a:endParaRPr lang="pt-BR" sz="2400" dirty="0">
              <a:solidFill>
                <a:srgbClr val="FFFFFF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313953"/>
            <a:ext cx="8228920" cy="1146360"/>
          </a:xfrm>
        </p:spPr>
        <p:txBody>
          <a:bodyPr tIns="40083"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3200"/>
              <a:t>Fatores de risco (potencializadores)</a:t>
            </a:r>
            <a:endParaRPr lang="pt-BR" sz="3200">
              <a:latin typeface="Calibri" pitchFamily="32" charset="0"/>
              <a:ea typeface="MS PGothic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633132"/>
            <a:ext cx="8228920" cy="4857630"/>
          </a:xfrm>
        </p:spPr>
        <p:txBody>
          <a:bodyPr lIns="80165" tIns="40083" rIns="80165" bIns="40083"/>
          <a:lstStyle/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Histórico de ameaça com faca ou arma de fogo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Agressões físicas graves (enforcamento, sufocamento)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Comportamentos de ciúmes e controle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Histórico de violências anteriores (VD ou outras)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Separação recente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Ameaças para evitar a separação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Histórico de sexo contra a vontade da vítima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599079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313953"/>
            <a:ext cx="8228920" cy="1146360"/>
          </a:xfrm>
        </p:spPr>
        <p:txBody>
          <a:bodyPr tIns="40083"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3200"/>
              <a:t>Fatores de risco (potencializadores)</a:t>
            </a:r>
            <a:endParaRPr lang="pt-BR" sz="3200">
              <a:latin typeface="Calibri" pitchFamily="32" charset="0"/>
              <a:ea typeface="MS PGothic" charset="-128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633132"/>
            <a:ext cx="8228920" cy="4857630"/>
          </a:xfrm>
        </p:spPr>
        <p:txBody>
          <a:bodyPr lIns="80165" tIns="40083" rIns="80165" bIns="40083"/>
          <a:lstStyle/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Aumento da violência em intensidade ou frequência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Descumprimento de MPU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Aumento da agressividade quando há ingestão de álcool ou uso de drogas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Doença mental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Ameaças de suicídio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Desemprego ou dificuldades financeiras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Fácil acesso a armas de fogo</a:t>
            </a:r>
          </a:p>
          <a:p>
            <a:pPr indent="-299229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mtClean="0"/>
              <a:t>Conflitos relacionados aos filhos</a:t>
            </a:r>
          </a:p>
        </p:txBody>
      </p:sp>
    </p:spTree>
    <p:extLst>
      <p:ext uri="{BB962C8B-B14F-4D97-AF65-F5344CB8AC3E}">
        <p14:creationId xmlns:p14="http://schemas.microsoft.com/office/powerpoint/2010/main" val="1016176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Aspectos práticos: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sz="4000" dirty="0" smtClean="0">
                <a:effectLst/>
              </a:rPr>
              <a:t>Medidas </a:t>
            </a:r>
            <a:r>
              <a:rPr lang="pt-BR" sz="4000" dirty="0">
                <a:effectLst/>
              </a:rPr>
              <a:t>protetivas de </a:t>
            </a:r>
            <a:r>
              <a:rPr lang="pt-BR" sz="4000" dirty="0" smtClean="0">
                <a:effectLst/>
              </a:rPr>
              <a:t>urgência</a:t>
            </a:r>
            <a:endParaRPr lang="pt-BR" sz="4000" dirty="0">
              <a:effectLst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8002088" cy="4036704"/>
          </a:xfrm>
        </p:spPr>
        <p:txBody>
          <a:bodyPr>
            <a:normAutofit fontScale="85000" lnSpcReduction="10000"/>
          </a:bodyPr>
          <a:lstStyle/>
          <a:p>
            <a:r>
              <a:rPr lang="pt-BR" sz="2400" dirty="0" err="1"/>
              <a:t>Principiologia</a:t>
            </a:r>
            <a:r>
              <a:rPr lang="pt-BR" sz="2400" dirty="0"/>
              <a:t>: princípio da precaução (</a:t>
            </a:r>
            <a:r>
              <a:rPr lang="pt-BR" sz="2400" i="1" dirty="0"/>
              <a:t>in dubio pro tutela</a:t>
            </a:r>
            <a:r>
              <a:rPr lang="pt-BR" sz="2400" dirty="0"/>
              <a:t>). </a:t>
            </a:r>
            <a:endParaRPr lang="pt-BR" sz="2400" dirty="0" smtClean="0"/>
          </a:p>
          <a:p>
            <a:r>
              <a:rPr lang="pt-BR" sz="2400" dirty="0" smtClean="0"/>
              <a:t>Compromissos </a:t>
            </a:r>
            <a:r>
              <a:rPr lang="pt-BR" sz="2400" dirty="0"/>
              <a:t>internacionais do Brasil (CBP, art. 7, alíneas “d” a “f”):</a:t>
            </a:r>
          </a:p>
          <a:p>
            <a:r>
              <a:rPr lang="pt-BR" sz="2400" dirty="0"/>
              <a:t>d) adotar medidas jurídicas que exijam do agressor que se abstenha de perseguir, intimidar e ameaçar a mulher ou de fazer uso de qualquer método que danifique ou ponha em perigo sua vida ou integridade ou danifique sua propriedade;</a:t>
            </a:r>
          </a:p>
          <a:p>
            <a:r>
              <a:rPr lang="pt-BR" sz="2400" dirty="0"/>
              <a:t>e) tomar todas as medidas adequadas, inclusive legislativas, para modificar ou abolir leis e regulamentos vigentes ou modificar práticas jurídicas ou consuetudinárias que respaldem a persistência e a tolerância da violência contra a mulher</a:t>
            </a:r>
          </a:p>
          <a:p>
            <a:r>
              <a:rPr lang="pt-BR" sz="2400" dirty="0"/>
              <a:t>f) estabelecer procedimentos jurídicos justos e eficazes para a mulher sujeitada a violência, inclusive, entre outros, medidas de proteção, juízo oportuno e efetivo acesso a tais processos</a:t>
            </a:r>
          </a:p>
        </p:txBody>
      </p:sp>
    </p:spTree>
    <p:extLst>
      <p:ext uri="{BB962C8B-B14F-4D97-AF65-F5344CB8AC3E}">
        <p14:creationId xmlns:p14="http://schemas.microsoft.com/office/powerpoint/2010/main" val="67013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Aspectos práticos: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sz="4000" dirty="0" smtClean="0">
                <a:effectLst/>
              </a:rPr>
              <a:t>Medidas </a:t>
            </a:r>
            <a:r>
              <a:rPr lang="pt-BR" sz="4000" dirty="0">
                <a:effectLst/>
              </a:rPr>
              <a:t>protetivas de </a:t>
            </a:r>
            <a:r>
              <a:rPr lang="pt-BR" sz="4000" dirty="0" smtClean="0">
                <a:effectLst/>
              </a:rPr>
              <a:t>urgência</a:t>
            </a:r>
            <a:endParaRPr lang="pt-BR" sz="4000" dirty="0">
              <a:effectLst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8002088" cy="4036704"/>
          </a:xfrm>
        </p:spPr>
        <p:txBody>
          <a:bodyPr>
            <a:normAutofit/>
          </a:bodyPr>
          <a:lstStyle/>
          <a:p>
            <a:r>
              <a:rPr lang="pt-BR" sz="2400" dirty="0"/>
              <a:t>Requisitos probatórios para concessão: verossimilhança da alegação, sensação subjetiva de insegurança</a:t>
            </a:r>
          </a:p>
          <a:p>
            <a:r>
              <a:rPr lang="pt-BR" sz="2400" dirty="0"/>
              <a:t>Prazo de vigência: enquanto necessária a proteção (natureza cível ou criminal)</a:t>
            </a:r>
          </a:p>
          <a:p>
            <a:r>
              <a:rPr lang="pt-BR" sz="2400" dirty="0" smtClean="0"/>
              <a:t>Desobediência </a:t>
            </a:r>
            <a:r>
              <a:rPr lang="pt-BR" sz="2400" dirty="0"/>
              <a:t>à MPU: relevância de informar a vítima sobre os </a:t>
            </a:r>
            <a:r>
              <a:rPr lang="pt-BR" sz="2400" dirty="0" smtClean="0"/>
              <a:t>procedimentos (Planos de segurança)</a:t>
            </a:r>
            <a:endParaRPr lang="pt-BR" sz="2400" dirty="0"/>
          </a:p>
          <a:p>
            <a:r>
              <a:rPr lang="pt-BR" sz="2400" dirty="0"/>
              <a:t>Prisão preventiva sem prévia desobediência à MPU?</a:t>
            </a:r>
          </a:p>
          <a:p>
            <a:r>
              <a:rPr lang="pt-BR" sz="2400" dirty="0"/>
              <a:t>Estratégias de monitoramento</a:t>
            </a:r>
          </a:p>
        </p:txBody>
      </p:sp>
    </p:spTree>
    <p:extLst>
      <p:ext uri="{BB962C8B-B14F-4D97-AF65-F5344CB8AC3E}">
        <p14:creationId xmlns:p14="http://schemas.microsoft.com/office/powerpoint/2010/main" val="362053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68792"/>
            <a:ext cx="4584913" cy="287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-9383"/>
            <a:ext cx="7448375" cy="1826581"/>
          </a:xfrm>
        </p:spPr>
        <p:txBody>
          <a:bodyPr>
            <a:normAutofit/>
          </a:bodyPr>
          <a:lstStyle/>
          <a:p>
            <a:r>
              <a:rPr lang="en-AU" sz="4400" b="1" dirty="0" err="1" smtClean="0"/>
              <a:t>Patrulhas</a:t>
            </a:r>
            <a:r>
              <a:rPr lang="en-AU" sz="4400" b="1" dirty="0" smtClean="0"/>
              <a:t> </a:t>
            </a:r>
            <a:r>
              <a:rPr lang="en-AU" sz="4400" b="1" dirty="0" err="1" smtClean="0"/>
              <a:t>Especializadas</a:t>
            </a:r>
            <a:r>
              <a:rPr lang="en-AU" sz="4400" b="1" dirty="0" smtClean="0"/>
              <a:t> e </a:t>
            </a:r>
            <a:r>
              <a:rPr lang="en-AU" sz="4400" b="1" dirty="0" err="1" smtClean="0"/>
              <a:t>Dispositivos</a:t>
            </a:r>
            <a:r>
              <a:rPr lang="en-AU" sz="4400" b="1" dirty="0" smtClean="0"/>
              <a:t> de </a:t>
            </a:r>
            <a:r>
              <a:rPr lang="en-AU" sz="4400" b="1" dirty="0" err="1" smtClean="0"/>
              <a:t>emergência</a:t>
            </a:r>
            <a:endParaRPr lang="en-AU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492896"/>
            <a:ext cx="2363514" cy="1878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939739"/>
            <a:ext cx="3544757" cy="2945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04033"/>
            <a:ext cx="2966066" cy="205396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509120"/>
            <a:ext cx="3114953" cy="237626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826984"/>
            <a:ext cx="3079068" cy="22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-9383"/>
            <a:ext cx="8384479" cy="1826581"/>
          </a:xfrm>
        </p:spPr>
        <p:txBody>
          <a:bodyPr>
            <a:normAutofit/>
          </a:bodyPr>
          <a:lstStyle/>
          <a:p>
            <a:r>
              <a:rPr lang="en-AU" b="1" dirty="0" err="1" smtClean="0"/>
              <a:t>Programas</a:t>
            </a:r>
            <a:r>
              <a:rPr lang="en-AU" b="1" dirty="0" smtClean="0"/>
              <a:t> de “</a:t>
            </a:r>
            <a:r>
              <a:rPr lang="en-AU" b="1" dirty="0" err="1" smtClean="0"/>
              <a:t>reabilitação</a:t>
            </a:r>
            <a:r>
              <a:rPr lang="en-AU" b="1" dirty="0" smtClean="0"/>
              <a:t>”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94" y="2083380"/>
            <a:ext cx="6447501" cy="477462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Brasília: </a:t>
            </a:r>
            <a:r>
              <a:rPr lang="en-AU" dirty="0" smtClean="0"/>
              <a:t>NAFAVD, 9 </a:t>
            </a:r>
            <a:r>
              <a:rPr lang="en-AU" dirty="0" err="1" smtClean="0"/>
              <a:t>centros</a:t>
            </a:r>
            <a:endParaRPr lang="en-AU" dirty="0" smtClean="0"/>
          </a:p>
          <a:p>
            <a:r>
              <a:rPr lang="en-AU" dirty="0" smtClean="0"/>
              <a:t>2016:  496 </a:t>
            </a:r>
            <a:r>
              <a:rPr lang="en-AU" dirty="0" err="1" smtClean="0"/>
              <a:t>homens</a:t>
            </a:r>
            <a:r>
              <a:rPr lang="en-AU" dirty="0" smtClean="0"/>
              <a:t> </a:t>
            </a:r>
            <a:r>
              <a:rPr lang="en-AU" dirty="0" err="1" smtClean="0"/>
              <a:t>completaram</a:t>
            </a:r>
            <a:r>
              <a:rPr lang="en-AU" dirty="0" smtClean="0"/>
              <a:t> a </a:t>
            </a:r>
            <a:r>
              <a:rPr lang="en-AU" dirty="0" err="1" smtClean="0"/>
              <a:t>intervenção</a:t>
            </a:r>
            <a:r>
              <a:rPr lang="en-AU" dirty="0" smtClean="0"/>
              <a:t>, </a:t>
            </a:r>
            <a:r>
              <a:rPr lang="en-AU" dirty="0" err="1" smtClean="0"/>
              <a:t>durante</a:t>
            </a:r>
            <a:r>
              <a:rPr lang="en-AU" dirty="0" smtClean="0"/>
              <a:t> 5.897 </a:t>
            </a:r>
            <a:r>
              <a:rPr lang="en-AU" dirty="0" err="1" smtClean="0"/>
              <a:t>encontros</a:t>
            </a:r>
            <a:endParaRPr lang="pt-BR" dirty="0" smtClean="0"/>
          </a:p>
          <a:p>
            <a:r>
              <a:rPr lang="pt-BR" dirty="0" smtClean="0"/>
              <a:t>Objetivos:</a:t>
            </a:r>
          </a:p>
          <a:p>
            <a:pPr marL="342900" indent="-342900">
              <a:buFontTx/>
              <a:buChar char="-"/>
            </a:pPr>
            <a:r>
              <a:rPr lang="en-AU" dirty="0" err="1" smtClean="0"/>
              <a:t>Responsabilização</a:t>
            </a:r>
            <a:r>
              <a:rPr lang="en-AU" dirty="0" smtClean="0"/>
              <a:t> </a:t>
            </a:r>
            <a:r>
              <a:rPr lang="en-AU" dirty="0" err="1" smtClean="0"/>
              <a:t>pela</a:t>
            </a:r>
            <a:r>
              <a:rPr lang="en-AU" dirty="0" smtClean="0"/>
              <a:t> </a:t>
            </a:r>
            <a:r>
              <a:rPr lang="en-AU" dirty="0" err="1" smtClean="0"/>
              <a:t>violência</a:t>
            </a:r>
            <a:endParaRPr lang="en-AU" dirty="0" smtClean="0"/>
          </a:p>
          <a:p>
            <a:pPr marL="342900" indent="-342900">
              <a:buFontTx/>
              <a:buChar char="-"/>
            </a:pPr>
            <a:r>
              <a:rPr lang="en-AU" dirty="0" err="1" smtClean="0"/>
              <a:t>Reflexão</a:t>
            </a:r>
            <a:r>
              <a:rPr lang="en-AU" dirty="0" smtClean="0"/>
              <a:t> e </a:t>
            </a:r>
            <a:r>
              <a:rPr lang="en-AU" dirty="0" err="1" smtClean="0"/>
              <a:t>educação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</a:t>
            </a:r>
            <a:r>
              <a:rPr lang="en-AU" dirty="0" err="1" smtClean="0"/>
              <a:t>os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estereógipos</a:t>
            </a:r>
            <a:r>
              <a:rPr lang="en-AU" dirty="0" smtClean="0"/>
              <a:t> de </a:t>
            </a:r>
            <a:r>
              <a:rPr lang="en-AU" dirty="0" err="1" smtClean="0"/>
              <a:t>gênero</a:t>
            </a:r>
            <a:r>
              <a:rPr lang="en-AU" dirty="0" smtClean="0"/>
              <a:t> e as </a:t>
            </a:r>
            <a:br>
              <a:rPr lang="en-AU" dirty="0" smtClean="0"/>
            </a:br>
            <a:r>
              <a:rPr lang="en-AU" dirty="0" err="1" smtClean="0"/>
              <a:t>desigualdades</a:t>
            </a:r>
            <a:endParaRPr lang="en-AU" dirty="0" smtClean="0"/>
          </a:p>
          <a:p>
            <a:pPr marL="342900" indent="-342900">
              <a:buFontTx/>
              <a:buChar char="-"/>
            </a:pPr>
            <a:r>
              <a:rPr lang="en-AU" dirty="0" err="1" smtClean="0"/>
              <a:t>Consciência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a LMP e DH</a:t>
            </a:r>
          </a:p>
          <a:p>
            <a:pPr marL="342900" indent="-342900">
              <a:buFontTx/>
              <a:buChar char="-"/>
            </a:pPr>
            <a:r>
              <a:rPr lang="en-AU" dirty="0" err="1" smtClean="0"/>
              <a:t>Mudança</a:t>
            </a:r>
            <a:r>
              <a:rPr lang="en-AU" dirty="0" smtClean="0"/>
              <a:t> de </a:t>
            </a:r>
            <a:r>
              <a:rPr lang="en-AU" dirty="0" err="1" smtClean="0"/>
              <a:t>valores</a:t>
            </a:r>
            <a:r>
              <a:rPr lang="en-AU" dirty="0" smtClean="0"/>
              <a:t> e </a:t>
            </a:r>
            <a:r>
              <a:rPr lang="en-AU" dirty="0" err="1" smtClean="0"/>
              <a:t>práticas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sexistas</a:t>
            </a:r>
            <a:endParaRPr lang="en-AU" dirty="0" smtClean="0"/>
          </a:p>
          <a:p>
            <a:pPr marL="342900" indent="-342900">
              <a:buFontTx/>
              <a:buChar char="-"/>
            </a:pPr>
            <a:r>
              <a:rPr lang="en-AU" dirty="0" err="1" smtClean="0"/>
              <a:t>Alternativas</a:t>
            </a:r>
            <a:r>
              <a:rPr lang="en-AU" dirty="0" smtClean="0"/>
              <a:t> </a:t>
            </a:r>
            <a:r>
              <a:rPr lang="en-AU" dirty="0" err="1" smtClean="0"/>
              <a:t>não-violentas</a:t>
            </a:r>
            <a:r>
              <a:rPr lang="en-AU" dirty="0" smtClean="0"/>
              <a:t> de </a:t>
            </a:r>
            <a:br>
              <a:rPr lang="en-AU" dirty="0" smtClean="0"/>
            </a:br>
            <a:r>
              <a:rPr lang="en-AU" dirty="0" err="1" smtClean="0"/>
              <a:t>resolução</a:t>
            </a:r>
            <a:r>
              <a:rPr lang="en-AU" dirty="0" smtClean="0"/>
              <a:t> de </a:t>
            </a:r>
            <a:r>
              <a:rPr lang="en-AU" dirty="0" err="1" smtClean="0"/>
              <a:t>conflitos</a:t>
            </a:r>
            <a:endParaRPr lang="en-AU" dirty="0" smtClean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463" y="3645024"/>
            <a:ext cx="415353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Aspectos práticos: Atuação </a:t>
            </a:r>
            <a:r>
              <a:rPr lang="pt-BR" dirty="0" smtClean="0">
                <a:effectLst/>
              </a:rPr>
              <a:t>judicial</a:t>
            </a:r>
            <a:endParaRPr lang="pt-BR" dirty="0">
              <a:effectLst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8002088" cy="4036704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Direito de informação e participação</a:t>
            </a:r>
          </a:p>
          <a:p>
            <a:r>
              <a:rPr lang="pt-BR" sz="2800" dirty="0"/>
              <a:t>Direito de respeito (não julgamento moral da vítima)</a:t>
            </a:r>
          </a:p>
          <a:p>
            <a:r>
              <a:rPr lang="pt-BR" sz="2800" dirty="0"/>
              <a:t>Estratégias para a eventual não colaboração da </a:t>
            </a:r>
            <a:r>
              <a:rPr lang="pt-BR" sz="2800" dirty="0" smtClean="0"/>
              <a:t>vítima: </a:t>
            </a:r>
            <a:endParaRPr lang="pt-BR" sz="2800" dirty="0"/>
          </a:p>
          <a:p>
            <a:r>
              <a:rPr lang="pt-BR" sz="2800" dirty="0"/>
              <a:t>- Intervenção psicossocial como estratégia de preservação da colaboração</a:t>
            </a:r>
          </a:p>
          <a:p>
            <a:r>
              <a:rPr lang="pt-BR" sz="2800" dirty="0"/>
              <a:t>- Violência física: importância de outras provas</a:t>
            </a:r>
          </a:p>
          <a:p>
            <a:r>
              <a:rPr lang="pt-BR" sz="2800" dirty="0"/>
              <a:t>- Violência psicológica: audiência de ratificação (art. 16)</a:t>
            </a:r>
          </a:p>
        </p:txBody>
      </p:sp>
    </p:spTree>
    <p:extLst>
      <p:ext uri="{BB962C8B-B14F-4D97-AF65-F5344CB8AC3E}">
        <p14:creationId xmlns:p14="http://schemas.microsoft.com/office/powerpoint/2010/main" val="1871099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effectLst/>
              </a:rPr>
              <a:t>Aspectos </a:t>
            </a:r>
            <a:r>
              <a:rPr lang="pt-BR" sz="4400" dirty="0" smtClean="0">
                <a:effectLst/>
              </a:rPr>
              <a:t>jurisprudenciais controvertidos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8002088" cy="4036704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/>
              <a:t>Inadmissibilidade do princípio da insignificância (reconciliação ou separação)</a:t>
            </a:r>
          </a:p>
          <a:p>
            <a:r>
              <a:rPr lang="pt-BR" sz="2000" dirty="0"/>
              <a:t>AGRAVO REGIMENTAL NO HABEAS CORPUS. VIAS DE FATO. PRINCÍPIO DA BAGATELA IMPRÓPRIA. VIOLÊNCIA DOMÉSTICA E FAMILIAR CONTRA A MULHER</a:t>
            </a:r>
            <a:r>
              <a:rPr lang="pt-BR" sz="2000" dirty="0" smtClean="0"/>
              <a:t>. INAPLICABILIDADE</a:t>
            </a:r>
            <a:r>
              <a:rPr lang="pt-BR" sz="2000" dirty="0"/>
              <a:t>. AGRAVO NÃO PROVIDO.</a:t>
            </a:r>
          </a:p>
          <a:p>
            <a:r>
              <a:rPr lang="pt-BR" sz="2000" dirty="0"/>
              <a:t>1. A jurisprudência desta Corte Superior não admite a aplicação do princípio da insignificância ou da bagatela imprópria no que se refere aos crimes ou às contravenções penais praticados contra mulher no âmbito das relações domésticas, haja vista o bem jurídico tutelado.</a:t>
            </a:r>
          </a:p>
          <a:p>
            <a:r>
              <a:rPr lang="pt-BR" sz="2000" dirty="0"/>
              <a:t>2. Agravo regimental não provido.</a:t>
            </a:r>
          </a:p>
          <a:p>
            <a:r>
              <a:rPr lang="en-US" sz="2000" dirty="0"/>
              <a:t>(STJ, </a:t>
            </a:r>
            <a:r>
              <a:rPr lang="en-US" sz="2000" dirty="0" err="1"/>
              <a:t>AgInt</a:t>
            </a:r>
            <a:r>
              <a:rPr lang="en-US" sz="2000" dirty="0"/>
              <a:t> no HC 369.673/MS, Rel. </a:t>
            </a:r>
            <a:r>
              <a:rPr lang="pt-BR" sz="2000" dirty="0"/>
              <a:t>Ministro ROGERIO SCHIETTI CRUZ, SEXTA TURMA, julgado em 14/02/2017, </a:t>
            </a:r>
            <a:r>
              <a:rPr lang="pt-BR" sz="2000" dirty="0" err="1"/>
              <a:t>DJe</a:t>
            </a:r>
            <a:r>
              <a:rPr lang="pt-BR" sz="2000" dirty="0"/>
              <a:t> 23/02/2017)</a:t>
            </a:r>
          </a:p>
        </p:txBody>
      </p:sp>
    </p:spTree>
    <p:extLst>
      <p:ext uri="{BB962C8B-B14F-4D97-AF65-F5344CB8AC3E}">
        <p14:creationId xmlns:p14="http://schemas.microsoft.com/office/powerpoint/2010/main" val="387475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effectLst/>
              </a:rPr>
              <a:t>Aspectos </a:t>
            </a:r>
            <a:r>
              <a:rPr lang="pt-BR" sz="4400" dirty="0" smtClean="0">
                <a:effectLst/>
              </a:rPr>
              <a:t>jurisprudenciais controvertidos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18519"/>
            <a:ext cx="8002088" cy="4036704"/>
          </a:xfrm>
        </p:spPr>
        <p:txBody>
          <a:bodyPr>
            <a:normAutofit/>
          </a:bodyPr>
          <a:lstStyle/>
          <a:p>
            <a:r>
              <a:rPr lang="pt-BR" sz="2800" dirty="0"/>
              <a:t>Conceito de “violência baseada no gênero” (LMP, art. 5º, </a:t>
            </a:r>
            <a:r>
              <a:rPr lang="pt-BR" sz="2800" i="1" dirty="0"/>
              <a:t>caput</a:t>
            </a:r>
            <a:r>
              <a:rPr lang="pt-BR" sz="2800" dirty="0"/>
              <a:t>)</a:t>
            </a:r>
          </a:p>
          <a:p>
            <a:r>
              <a:rPr lang="pt-BR" sz="2800" dirty="0"/>
              <a:t>Controvérsias: contra irmã, mãe, filha, sobrinha, tia, prima</a:t>
            </a:r>
          </a:p>
          <a:p>
            <a:r>
              <a:rPr lang="pt-BR" sz="2800" dirty="0"/>
              <a:t>Violência estrutural vs. vulnerabilidade concreta ?</a:t>
            </a:r>
          </a:p>
          <a:p>
            <a:r>
              <a:rPr lang="pt-BR" sz="2800" dirty="0" smtClean="0"/>
              <a:t>Encolhimento </a:t>
            </a:r>
            <a:r>
              <a:rPr lang="pt-BR" sz="2800" dirty="0"/>
              <a:t>jurisprudencial da LMP</a:t>
            </a:r>
            <a:r>
              <a:rPr lang="pt-BR" sz="2800" dirty="0" smtClean="0"/>
              <a:t>?</a:t>
            </a:r>
          </a:p>
          <a:p>
            <a:r>
              <a:rPr lang="pt-BR" sz="2800" dirty="0"/>
              <a:t>Relação idade vs. agressor (SINAN)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67082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44167"/>
              </p:ext>
            </p:extLst>
          </p:nvPr>
        </p:nvGraphicFramePr>
        <p:xfrm>
          <a:off x="395537" y="1268766"/>
          <a:ext cx="8424935" cy="5184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7"/>
                <a:gridCol w="1049310"/>
                <a:gridCol w="1195978"/>
                <a:gridCol w="1168965"/>
                <a:gridCol w="1168965"/>
                <a:gridCol w="1165241"/>
                <a:gridCol w="1164309"/>
              </a:tblGrid>
              <a:tr h="28470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Ofensor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%</a:t>
                      </a:r>
                      <a:endParaRPr lang="en-AU" sz="12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43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Criança</a:t>
                      </a:r>
                      <a:r>
                        <a:rPr lang="en-AU" sz="1600" dirty="0" smtClean="0">
                          <a:effectLst/>
                        </a:rPr>
                        <a:t> (0-11</a:t>
                      </a:r>
                      <a:r>
                        <a:rPr lang="en-AU" sz="1600" dirty="0">
                          <a:effectLst/>
                        </a:rPr>
                        <a:t>)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Adolescente</a:t>
                      </a:r>
                      <a:r>
                        <a:rPr lang="en-AU" sz="1600" dirty="0" smtClean="0">
                          <a:effectLst/>
                        </a:rPr>
                        <a:t>  </a:t>
                      </a:r>
                      <a:r>
                        <a:rPr lang="en-AU" sz="1600" dirty="0">
                          <a:effectLst/>
                        </a:rPr>
                        <a:t>(12-17)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Jovem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(18-29)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Adulto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(30-59)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Idoso</a:t>
                      </a:r>
                      <a:r>
                        <a:rPr lang="en-AU" sz="1600" dirty="0" smtClean="0">
                          <a:effectLst/>
                        </a:rPr>
                        <a:t> (60-</a:t>
                      </a:r>
                      <a:r>
                        <a:rPr lang="en-AU" sz="1600" dirty="0">
                          <a:effectLst/>
                        </a:rPr>
                        <a:t>)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Total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Pai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29.4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10.6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1.4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0.6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0.3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6.4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Mãe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42.4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10.8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1.3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0.7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0.8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8.1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Padrasto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9.7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5.1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0.9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0.2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2.5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Companheiro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AU" sz="1600" dirty="0">
                          <a:effectLst/>
                        </a:rPr>
                        <a:t>8.4	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29.7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34.0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12.9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22.5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58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Ex-</a:t>
                      </a:r>
                      <a:r>
                        <a:rPr lang="en-AU" sz="1600" dirty="0" err="1" smtClean="0">
                          <a:effectLst/>
                        </a:rPr>
                        <a:t>companheiro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2.3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en-AU" sz="1600" dirty="0">
                          <a:effectLst/>
                        </a:rPr>
                        <a:t>12.5	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11.2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1.7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7.9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Namorado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AU" sz="1600" dirty="0">
                          <a:effectLst/>
                        </a:rPr>
                        <a:t>9.7	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4.8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2.9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0.5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4.2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58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Ex-</a:t>
                      </a:r>
                      <a:r>
                        <a:rPr lang="en-AU" sz="1600" dirty="0" err="1" smtClean="0">
                          <a:effectLst/>
                        </a:rPr>
                        <a:t>namorado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2.9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3.7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1.9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0.5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2.3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Irmão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5.4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13.7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11.7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8.5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7.1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9.9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Filho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0.2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0.3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4.1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34.9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3.3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 smtClean="0">
                          <a:effectLst/>
                        </a:rPr>
                        <a:t>Desconhecido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15.6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21.1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11.2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9.7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7.7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13.0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58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Auto-</a:t>
                      </a:r>
                      <a:r>
                        <a:rPr lang="en-AU" sz="1600" dirty="0" err="1" smtClean="0">
                          <a:effectLst/>
                        </a:rPr>
                        <a:t>Provocada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2.6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13.9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41.0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15.8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9.5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13.0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  <a:tr h="284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Outros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23.7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11.8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10.0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11.0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24.4</a:t>
                      </a:r>
                      <a:endParaRPr lang="en-AU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16.2</a:t>
                      </a:r>
                      <a:endParaRPr lang="en-A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75" marR="601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73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395536" y="1274551"/>
            <a:ext cx="8568951" cy="489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65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Mulheres negras: 	66.7% das vítimas (</a:t>
            </a:r>
            <a:r>
              <a:rPr lang="pt-BR" sz="2400" dirty="0" err="1">
                <a:solidFill>
                  <a:srgbClr val="FFFFFF"/>
                </a:solidFill>
                <a:cs typeface="Arial Unicode MS" charset="0"/>
              </a:rPr>
              <a:t>Waiselfisz</a:t>
            </a:r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, 2015)</a:t>
            </a: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				51% da população (IBGE, 2010)</a:t>
            </a: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2003-2013:		homicídios de mulheres brancas: -9,8%</a:t>
            </a: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				Homicídios de mulheres negras: +54,2%</a:t>
            </a:r>
          </a:p>
          <a:p>
            <a:pPr algn="just" eaLnBrk="1"/>
            <a:endParaRPr lang="pt-BR" sz="2400" dirty="0">
              <a:solidFill>
                <a:srgbClr val="FFFFFF"/>
              </a:solidFill>
              <a:cs typeface="Arial Unicode MS" charset="0"/>
            </a:endParaRP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Fatores macrossociais de desagregação</a:t>
            </a: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(desigualdade social, baixa agregação comunitária)</a:t>
            </a:r>
          </a:p>
          <a:p>
            <a:pPr algn="just" eaLnBrk="1"/>
            <a:r>
              <a:rPr lang="pt-BR" sz="2400" dirty="0">
                <a:solidFill>
                  <a:srgbClr val="FFFFFF"/>
                </a:solidFill>
                <a:cs typeface="Arial Unicode MS" charset="0"/>
              </a:rPr>
              <a:t>Há elevação do risco (Gomes, 2014</a:t>
            </a:r>
            <a:r>
              <a:rPr lang="pt-BR" sz="2400" dirty="0" smtClean="0">
                <a:solidFill>
                  <a:srgbClr val="FFFFFF"/>
                </a:solidFill>
                <a:cs typeface="Arial Unicode MS" charset="0"/>
              </a:rPr>
              <a:t>)\	</a:t>
            </a:r>
            <a:endParaRPr lang="pt-BR" sz="2400" dirty="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4" y="295232"/>
            <a:ext cx="6447640" cy="18275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0" dirty="0"/>
              <a:t>A dimensão epidêmica da VDFCM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21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69269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Interpretação ampla</a:t>
            </a:r>
          </a:p>
          <a:p>
            <a:r>
              <a:rPr lang="pt-BR" sz="1600" dirty="0"/>
              <a:t>RECURSO ESPECIAL. PROCESSUAL PENAL. CRIME DE AMEAÇA PRATICADO CONTRA IRMÃ DO RÉU. INCIDÊNCIA DA LEI MARIA DA PENHA. ART. 5.º, INCISO II, DA LEI N.º 11.340/06. COMPETÊNCIA DO JUIZADO DE VIOLÊNCIA DOMÉSTICA E FAMILIAR CONTRA A MULHER DE BRASÍLIA/DF. RECURSO PROVIDO.</a:t>
            </a:r>
          </a:p>
          <a:p>
            <a:r>
              <a:rPr lang="pt-BR" sz="1600" dirty="0"/>
              <a:t>1. A Lei n.º 11.340/2006, denominada Lei Maria da Penha, tem o intuito de proteger a mulher da violência doméstica e familiar que lhe cause morte, lesão, sofrimento físico, sexual ou psicológico e dano moral ou patrimonial, sendo que o crime deve ser cometido no âmbito da unidade doméstica, da família ou em qualquer relação íntima de afeto.</a:t>
            </a:r>
          </a:p>
          <a:p>
            <a:r>
              <a:rPr lang="pt-BR" sz="1600" dirty="0"/>
              <a:t>2. Na espécie, apurou-se que o Réu foi à casa da vítima para ameaçá-la, ocasião em que provocou danos em seu carro ao atirar pedras. Após, foi constatado o envio rotineiro de mensagens pelo telefone celular com o claro intuito de intimidá-la e forçá-la a abrir mão "do controle financeiro da pensão recebida pela mãe" de ambos.</a:t>
            </a:r>
          </a:p>
          <a:p>
            <a:r>
              <a:rPr lang="pt-BR" sz="1600" dirty="0"/>
              <a:t>3. Nesse contexto, inarredável concluir pela incidência da Lei n.º 11.343/06, tendo em vista o sofrimento psicológico em tese sofrido por mulher em âmbito familiar, nos termos expressos do art. 5.º, inciso II, da mencionada legislação.</a:t>
            </a:r>
          </a:p>
          <a:p>
            <a:r>
              <a:rPr lang="pt-BR" sz="1600" dirty="0"/>
              <a:t>4. "</a:t>
            </a:r>
            <a:r>
              <a:rPr lang="pt-BR" sz="1600" b="1" dirty="0"/>
              <a:t>Para a configuração de violência doméstica, basta que estejam presentes as hipóteses previstas no artigo 5º da Lei 11.343/2006 (Lei Maria da Penha), dentre as quais não se encontra a necessidade de coabitação entre autor e vítima</a:t>
            </a:r>
            <a:r>
              <a:rPr lang="pt-BR" sz="1600" dirty="0"/>
              <a:t>." (HC 115.857/MG, 6.ª Turma, Rel. Ministra JANE SILVA (DESEMBARGADORA CONVOCADA DO TJ/MG), </a:t>
            </a:r>
            <a:r>
              <a:rPr lang="pt-BR" sz="1600" dirty="0" err="1"/>
              <a:t>DJe</a:t>
            </a:r>
            <a:r>
              <a:rPr lang="pt-BR" sz="1600" dirty="0"/>
              <a:t> de 02/02/2009.) </a:t>
            </a:r>
            <a:endParaRPr lang="pt-BR" sz="1600" dirty="0" smtClean="0"/>
          </a:p>
          <a:p>
            <a:r>
              <a:rPr lang="pt-BR" sz="1600" dirty="0" smtClean="0"/>
              <a:t>5</a:t>
            </a:r>
            <a:r>
              <a:rPr lang="pt-BR" sz="1600" dirty="0"/>
              <a:t>. Recurso provido para determinar que Juiz de Direito da 3.ª Vara do Juizado de Violência Doméstica e Familiar contra a Mulher de Brasília/DF prossiga no julgamento da causa.</a:t>
            </a:r>
          </a:p>
          <a:p>
            <a:r>
              <a:rPr lang="pt-BR" sz="1600" dirty="0"/>
              <a:t>(STJ, </a:t>
            </a:r>
            <a:r>
              <a:rPr lang="pt-BR" sz="1600" dirty="0" err="1"/>
              <a:t>REsp</a:t>
            </a:r>
            <a:r>
              <a:rPr lang="pt-BR" sz="1600" dirty="0"/>
              <a:t> 1239850/DF, Rel. Ministra LAURITA VAZ, QUINTA TURMA, julgado em 16/02/2012, </a:t>
            </a:r>
            <a:r>
              <a:rPr lang="pt-BR" sz="1600" dirty="0" err="1"/>
              <a:t>DJe</a:t>
            </a:r>
            <a:r>
              <a:rPr lang="pt-BR" sz="1600" dirty="0"/>
              <a:t> 05/03/2012)</a:t>
            </a:r>
          </a:p>
        </p:txBody>
      </p:sp>
    </p:spTree>
    <p:extLst>
      <p:ext uri="{BB962C8B-B14F-4D97-AF65-F5344CB8AC3E}">
        <p14:creationId xmlns:p14="http://schemas.microsoft.com/office/powerpoint/2010/main" val="2157951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764704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Interpretação restritiva</a:t>
            </a:r>
          </a:p>
          <a:p>
            <a:r>
              <a:rPr lang="pt-BR" dirty="0"/>
              <a:t>AGRAVO REGIMENTAL NO AGRAVO EM RECURSO ESPECIAL. PROCESSO PENAL. COMPETÊNCIA. RELAÇÃO FAMILIAR. LEI MARIA DA PENHA. MOTIVAÇÃO DE GÊNERO. AUSÊNCIA. REVISÃO. IMPOSSIBILIDADE. SÚMULA 7/STJ.</a:t>
            </a:r>
          </a:p>
          <a:p>
            <a:r>
              <a:rPr lang="pt-BR" dirty="0"/>
              <a:t>1. "A jurisprudência da Terceira Seção deste Superior Tribunal de Justiça consolidou-se no sentido de que, para a aplicação da Lei 11.340/2006, não é suficiente que a violência seja praticada contra a mulher e numa relação familiar, doméstica ou de afetividade, mas também </a:t>
            </a:r>
            <a:r>
              <a:rPr lang="pt-BR" b="1" dirty="0"/>
              <a:t>há necessidade de demonstração da sua situação de vulnerabilidade ou hipossuficiência, numa perspectiva de gênero</a:t>
            </a:r>
            <a:r>
              <a:rPr lang="pt-BR" dirty="0"/>
              <a:t>" (</a:t>
            </a:r>
            <a:r>
              <a:rPr lang="pt-BR" dirty="0" err="1"/>
              <a:t>AgRg</a:t>
            </a:r>
            <a:r>
              <a:rPr lang="pt-BR" dirty="0"/>
              <a:t> no </a:t>
            </a:r>
            <a:r>
              <a:rPr lang="pt-BR" dirty="0" err="1"/>
              <a:t>REsp</a:t>
            </a:r>
            <a:r>
              <a:rPr lang="pt-BR" dirty="0"/>
              <a:t> 1430724/RJ, Rel. Ministra MARIA THEREZA DE ASSIS MOURA, SEXTA TURMA, julgado em 17/03/2015, </a:t>
            </a:r>
            <a:r>
              <a:rPr lang="pt-BR" dirty="0" err="1"/>
              <a:t>DJe</a:t>
            </a:r>
            <a:r>
              <a:rPr lang="pt-BR" dirty="0"/>
              <a:t> 24/03/2015).</a:t>
            </a:r>
          </a:p>
          <a:p>
            <a:r>
              <a:rPr lang="pt-BR" dirty="0"/>
              <a:t>2. No caso dos autos, o Tribunal de origem, soberano na análise dos elementos fático-probatórios da lide, entendeu que não haveria elementos suficientes para configuração da motivação de gênero nos atos do agravado, e que não teria ficado caracterizado o estado de vulnerabilidade do sexo oposto.</a:t>
            </a:r>
          </a:p>
          <a:p>
            <a:r>
              <a:rPr lang="pt-BR" dirty="0"/>
              <a:t>3. Desse modo, para que fosse possível a análise das pretensões recursais, seria imprescindível o reexame das provas constantes dos autos, o que é vedado ante o que preceitua a Súmula 7/STJ.</a:t>
            </a:r>
          </a:p>
          <a:p>
            <a:r>
              <a:rPr lang="pt-BR" dirty="0"/>
              <a:t>4. Agravo regimental desprovido.</a:t>
            </a:r>
          </a:p>
          <a:p>
            <a:r>
              <a:rPr lang="en-US" dirty="0"/>
              <a:t>(STJ, </a:t>
            </a:r>
            <a:r>
              <a:rPr lang="en-US" dirty="0" err="1"/>
              <a:t>AgRg</a:t>
            </a:r>
            <a:r>
              <a:rPr lang="en-US" dirty="0"/>
              <a:t> no </a:t>
            </a:r>
            <a:r>
              <a:rPr lang="en-US" dirty="0" err="1"/>
              <a:t>AREsp</a:t>
            </a:r>
            <a:r>
              <a:rPr lang="en-US" dirty="0"/>
              <a:t> 1022313/DF, Rel. </a:t>
            </a:r>
            <a:r>
              <a:rPr lang="pt-BR" dirty="0"/>
              <a:t>Ministro ANTONIO SALDANHA PALHEIRO, SEXTA TURMA, julgado em 06/06/2017, </a:t>
            </a:r>
            <a:r>
              <a:rPr lang="pt-BR" dirty="0" err="1"/>
              <a:t>DJe</a:t>
            </a:r>
            <a:r>
              <a:rPr lang="pt-BR" dirty="0"/>
              <a:t> 13/06/2017)</a:t>
            </a:r>
          </a:p>
        </p:txBody>
      </p:sp>
    </p:spTree>
    <p:extLst>
      <p:ext uri="{BB962C8B-B14F-4D97-AF65-F5344CB8AC3E}">
        <p14:creationId xmlns:p14="http://schemas.microsoft.com/office/powerpoint/2010/main" val="4001832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362456"/>
          </a:xfrm>
        </p:spPr>
        <p:txBody>
          <a:bodyPr/>
          <a:lstStyle/>
          <a:p>
            <a:r>
              <a:rPr lang="pt-BR" dirty="0" smtClean="0">
                <a:effectLst/>
              </a:rPr>
              <a:t>Depoimento </a:t>
            </a:r>
            <a:r>
              <a:rPr lang="pt-BR" dirty="0">
                <a:effectLst/>
              </a:rPr>
              <a:t>especial de crianças e adolescentes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8218112" cy="4797152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/>
              <a:t>Lei n. 13.431/2017 </a:t>
            </a:r>
            <a:endParaRPr lang="pt-BR" sz="3600" dirty="0" smtClean="0"/>
          </a:p>
          <a:p>
            <a:r>
              <a:rPr lang="pt-BR" dirty="0"/>
              <a:t>Art. 7</a:t>
            </a:r>
            <a:r>
              <a:rPr lang="pt-BR" u="sng" baseline="30000" dirty="0"/>
              <a:t>o</a:t>
            </a:r>
            <a:r>
              <a:rPr lang="pt-BR" dirty="0"/>
              <a:t>  </a:t>
            </a:r>
            <a:r>
              <a:rPr lang="pt-BR" u="sng" dirty="0"/>
              <a:t>Escuta especializada</a:t>
            </a:r>
            <a:r>
              <a:rPr lang="pt-BR" dirty="0"/>
              <a:t> é o procedimento de entrevista sobre situação de violência com criança ou adolescente perante órgão da rede de proteção, limitado o relato estritamente ao necessário para o cumprimento de sua finalidade. </a:t>
            </a:r>
          </a:p>
          <a:p>
            <a:r>
              <a:rPr lang="pt-BR" dirty="0"/>
              <a:t>Art. 8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u="sng" dirty="0"/>
              <a:t> Depoimento especial </a:t>
            </a:r>
            <a:r>
              <a:rPr lang="pt-BR" dirty="0"/>
              <a:t>é o procedimento de oitiva de criança ou adolescente vítima ou testemunha de violência perante autoridade policial ou judiciária. </a:t>
            </a:r>
          </a:p>
          <a:p>
            <a:r>
              <a:rPr lang="pt-BR" dirty="0"/>
              <a:t>Art. 11.  O depoimento especial reger-se-á por protocolos e, sempre que possível, será realizado uma única vez, em sede de </a:t>
            </a:r>
            <a:r>
              <a:rPr lang="pt-BR" u="sng" dirty="0"/>
              <a:t>produção antecipada de prova judicial</a:t>
            </a:r>
            <a:r>
              <a:rPr lang="pt-BR" dirty="0"/>
              <a:t>, garantida a ampla defesa do investigado. 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 O depoimento especial seguirá o rito cautelar de antecipação de prova: </a:t>
            </a:r>
          </a:p>
          <a:p>
            <a:r>
              <a:rPr lang="pt-BR" dirty="0"/>
              <a:t>I - quando a criança ou o adolescente tiver menos de 7 (sete) anos; </a:t>
            </a:r>
          </a:p>
          <a:p>
            <a:r>
              <a:rPr lang="pt-BR" dirty="0"/>
              <a:t>II - em caso de </a:t>
            </a:r>
            <a:r>
              <a:rPr lang="pt-BR" u="sng" dirty="0"/>
              <a:t>violência sexual</a:t>
            </a:r>
            <a:r>
              <a:rPr lang="pt-BR" dirty="0"/>
              <a:t>. </a:t>
            </a:r>
          </a:p>
          <a:p>
            <a:r>
              <a:rPr lang="pt-BR" dirty="0"/>
              <a:t>Art. 21.  Constatado que a criança ou o adolescente está em risco, a </a:t>
            </a:r>
            <a:r>
              <a:rPr lang="pt-BR" u="sng" dirty="0"/>
              <a:t>autoridade policial</a:t>
            </a:r>
            <a:r>
              <a:rPr lang="pt-BR" dirty="0"/>
              <a:t> requisitará à autoridade judicial responsável, em qualquer momento dos procedimentos de investigação e responsabilização dos suspeitos, as medidas de proteção pertinentes, entre as quais: </a:t>
            </a:r>
          </a:p>
          <a:p>
            <a:r>
              <a:rPr lang="pt-BR" dirty="0"/>
              <a:t>VI - </a:t>
            </a:r>
            <a:r>
              <a:rPr lang="pt-BR" u="sng" dirty="0"/>
              <a:t>representar ao Ministério Público</a:t>
            </a:r>
            <a:r>
              <a:rPr lang="pt-BR" dirty="0"/>
              <a:t> para que proponha ação cautelar de antecipação de prova, resguardados os pressupostos legais e as garantias previstas no art. 5</a:t>
            </a:r>
            <a:r>
              <a:rPr lang="pt-BR" u="sng" baseline="30000" dirty="0"/>
              <a:t>o</a:t>
            </a:r>
            <a:r>
              <a:rPr lang="pt-BR" dirty="0"/>
              <a:t> desta Lei, sempre que a demora possa causar prejuízo ao desenvolvimento da criança ou do adolescente.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431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313953"/>
            <a:ext cx="8228920" cy="1146360"/>
          </a:xfrm>
        </p:spPr>
        <p:txBody>
          <a:bodyPr tIns="40083"/>
          <a:lstStyle/>
          <a:p>
            <a:pPr eaLnBrk="1"/>
            <a:endParaRPr lang="pt-BR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633132"/>
            <a:ext cx="8228920" cy="4857630"/>
          </a:xfrm>
        </p:spPr>
        <p:txBody>
          <a:bodyPr lIns="80165" tIns="40083" rIns="80165" bIns="40083"/>
          <a:lstStyle/>
          <a:p>
            <a:pPr indent="-299229" algn="ctr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3500" b="1" dirty="0">
                <a:latin typeface="Calibri" pitchFamily="32" charset="0"/>
              </a:rPr>
              <a:t>OBRIGADO!!</a:t>
            </a:r>
          </a:p>
          <a:p>
            <a:pPr indent="-299229" algn="ctr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dirty="0" smtClean="0">
              <a:latin typeface="Calibri" pitchFamily="32" charset="0"/>
            </a:endParaRPr>
          </a:p>
          <a:p>
            <a:pPr indent="-299229" algn="ctr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dirty="0" smtClean="0">
              <a:latin typeface="Calibri" pitchFamily="32" charset="0"/>
            </a:endParaRPr>
          </a:p>
          <a:p>
            <a:pPr indent="-299229" algn="r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dirty="0" smtClean="0">
                <a:latin typeface="Calibri" pitchFamily="32" charset="0"/>
              </a:rPr>
              <a:t>Thiago.Pierobom@hotmail.com</a:t>
            </a:r>
          </a:p>
          <a:p>
            <a:pPr indent="-299229" algn="ctr"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dirty="0" smtClean="0">
              <a:latin typeface="Calibri" pitchFamily="32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" y="3984899"/>
            <a:ext cx="5353226" cy="283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6259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4" y="295232"/>
            <a:ext cx="6447640" cy="18275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0" dirty="0"/>
              <a:t>A dimensão epidêmica da VDFCM</a:t>
            </a:r>
            <a:endParaRPr lang="en-AU" dirty="0"/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530855" y="986519"/>
            <a:ext cx="8228920" cy="489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65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 eaLnBrk="1"/>
            <a:r>
              <a:rPr lang="pt-BR" sz="2500" dirty="0">
                <a:solidFill>
                  <a:srgbClr val="FFFFFF"/>
                </a:solidFill>
                <a:cs typeface="Arial Unicode MS" charset="0"/>
              </a:rPr>
              <a:t>2014: 47.646 estupros de mulheres </a:t>
            </a:r>
          </a:p>
          <a:p>
            <a:pPr algn="just" eaLnBrk="1"/>
            <a:r>
              <a:rPr lang="pt-BR" sz="2500" dirty="0" smtClean="0">
                <a:solidFill>
                  <a:srgbClr val="FFFFFF"/>
                </a:solidFill>
                <a:cs typeface="Arial Unicode MS" charset="0"/>
              </a:rPr>
              <a:t>– </a:t>
            </a:r>
            <a:r>
              <a:rPr lang="pt-BR" sz="2500" dirty="0">
                <a:solidFill>
                  <a:srgbClr val="FFFFFF"/>
                </a:solidFill>
                <a:cs typeface="Arial Unicode MS" charset="0"/>
              </a:rPr>
              <a:t>1 estupro a cada 11 minutos (FBSP, 2015)</a:t>
            </a:r>
          </a:p>
          <a:p>
            <a:pPr algn="just" eaLnBrk="1"/>
            <a:endParaRPr lang="pt-BR" sz="2500" dirty="0" smtClean="0">
              <a:solidFill>
                <a:srgbClr val="FFFFFF"/>
              </a:solidFill>
              <a:cs typeface="Arial Unicode MS" charset="0"/>
            </a:endParaRPr>
          </a:p>
          <a:p>
            <a:pPr algn="just" eaLnBrk="1"/>
            <a:r>
              <a:rPr lang="pt-BR" sz="2500" dirty="0" smtClean="0">
                <a:solidFill>
                  <a:srgbClr val="FFFFFF"/>
                </a:solidFill>
                <a:cs typeface="Arial Unicode MS" charset="0"/>
              </a:rPr>
              <a:t>27</a:t>
            </a:r>
            <a:r>
              <a:rPr lang="pt-BR" sz="2500" dirty="0">
                <a:solidFill>
                  <a:srgbClr val="FFFFFF"/>
                </a:solidFill>
                <a:cs typeface="Arial Unicode MS" charset="0"/>
              </a:rPr>
              <a:t>% das mulheres sofreram um ato de violência doméstica durante sua vida</a:t>
            </a:r>
          </a:p>
          <a:p>
            <a:pPr algn="just" eaLnBrk="1"/>
            <a:endParaRPr lang="pt-BR" sz="2500" dirty="0" smtClean="0">
              <a:solidFill>
                <a:srgbClr val="FFFFFF"/>
              </a:solidFill>
              <a:cs typeface="Arial Unicode MS" charset="0"/>
            </a:endParaRPr>
          </a:p>
          <a:p>
            <a:pPr algn="just" eaLnBrk="1"/>
            <a:r>
              <a:rPr lang="pt-BR" sz="2500" dirty="0" smtClean="0">
                <a:solidFill>
                  <a:srgbClr val="FFFFFF"/>
                </a:solidFill>
                <a:cs typeface="Arial Unicode MS" charset="0"/>
              </a:rPr>
              <a:t>11,9</a:t>
            </a:r>
            <a:r>
              <a:rPr lang="pt-BR" sz="2500" dirty="0">
                <a:solidFill>
                  <a:srgbClr val="FFFFFF"/>
                </a:solidFill>
                <a:cs typeface="Arial Unicode MS" charset="0"/>
              </a:rPr>
              <a:t>% das mulheres sofreram VD no último ano</a:t>
            </a:r>
          </a:p>
          <a:p>
            <a:pPr algn="just" eaLnBrk="1"/>
            <a:r>
              <a:rPr lang="pt-BR" sz="2500" dirty="0">
                <a:solidFill>
                  <a:srgbClr val="FFFFFF"/>
                </a:solidFill>
                <a:cs typeface="Arial Unicode MS" charset="0"/>
              </a:rPr>
              <a:t>(Carvalho e Oliveira, 2016)</a:t>
            </a:r>
          </a:p>
        </p:txBody>
      </p:sp>
    </p:spTree>
    <p:extLst>
      <p:ext uri="{BB962C8B-B14F-4D97-AF65-F5344CB8AC3E}">
        <p14:creationId xmlns:p14="http://schemas.microsoft.com/office/powerpoint/2010/main" val="5634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273629"/>
            <a:ext cx="8228920" cy="1144921"/>
          </a:xfrm>
        </p:spPr>
        <p:txBody>
          <a:bodyPr tIns="30930"/>
          <a:lstStyle/>
          <a:p>
            <a:pPr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3500"/>
              <a:t>Porque há violência contra a mulher?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964367"/>
            <a:ext cx="8228920" cy="4526396"/>
          </a:xfrm>
        </p:spPr>
        <p:txBody>
          <a:bodyPr lIns="80165" tIns="21650" rIns="80165" bIns="40083"/>
          <a:lstStyle/>
          <a:p>
            <a:pPr algn="just"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OMS, 2002: fenômeno complexo e multicausal</a:t>
            </a:r>
          </a:p>
          <a:p>
            <a:pPr algn="just"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endParaRPr lang="pt-BR" sz="2500"/>
          </a:p>
          <a:p>
            <a:pPr algn="just"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1) Discriminação de gênero</a:t>
            </a:r>
          </a:p>
          <a:p>
            <a:pPr algn="just"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endParaRPr lang="pt-BR" sz="2500"/>
          </a:p>
          <a:p>
            <a:pPr algn="just"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2) Fatores potencializadores</a:t>
            </a:r>
          </a:p>
        </p:txBody>
      </p:sp>
    </p:spTree>
    <p:extLst>
      <p:ext uri="{BB962C8B-B14F-4D97-AF65-F5344CB8AC3E}">
        <p14:creationId xmlns:p14="http://schemas.microsoft.com/office/powerpoint/2010/main" val="5017566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273629"/>
            <a:ext cx="8228920" cy="1144921"/>
          </a:xfrm>
        </p:spPr>
        <p:txBody>
          <a:bodyPr tIns="30930">
            <a:norm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3600" dirty="0" smtClean="0"/>
              <a:t>A discriminação de gênero</a:t>
            </a:r>
            <a:endParaRPr lang="pt-BR" sz="36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964367"/>
            <a:ext cx="8228920" cy="4526396"/>
          </a:xfrm>
        </p:spPr>
        <p:txBody>
          <a:bodyPr lIns="80165" tIns="21777" rIns="80165" bIns="40083"/>
          <a:lstStyle/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2500" dirty="0"/>
              <a:t>Sexo biológico vs. papéis sociais: construções artificiais</a:t>
            </a:r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sz="2500" dirty="0"/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2500" dirty="0"/>
              <a:t>Masculino: espaço público, provedor, competição profissional, exercício de poder, agressividade (virilidade), infidelidade</a:t>
            </a:r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sz="2500" dirty="0"/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2500" dirty="0"/>
              <a:t>Feminino: espaço privado, dependente, cuidado dos filhos e da casa, submissão, delicadeza (feminilidade), fidelidade</a:t>
            </a:r>
          </a:p>
        </p:txBody>
      </p:sp>
    </p:spTree>
    <p:extLst>
      <p:ext uri="{BB962C8B-B14F-4D97-AF65-F5344CB8AC3E}">
        <p14:creationId xmlns:p14="http://schemas.microsoft.com/office/powerpoint/2010/main" val="39685304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627895"/>
            <a:ext cx="8228920" cy="1144921"/>
          </a:xfrm>
        </p:spPr>
        <p:txBody>
          <a:bodyPr tIns="30930"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sz="3500" dirty="0"/>
              <a:t>Normalização de um conjunto de violências contra as mulheres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964367"/>
            <a:ext cx="8228920" cy="4526396"/>
          </a:xfrm>
        </p:spPr>
        <p:txBody>
          <a:bodyPr lIns="80165" tIns="40083" rIns="80165" bIns="40083"/>
          <a:lstStyle/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dirty="0" smtClean="0"/>
              <a:t>Vítimas preferenciais no espaço público quando sozinhas: roubos, estupros, assédio sexual</a:t>
            </a:r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dirty="0" smtClean="0"/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dirty="0" smtClean="0"/>
              <a:t>Vítimas usuais no espaço privado: VD, abuso sexual</a:t>
            </a:r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endParaRPr lang="pt-BR" dirty="0" smtClean="0"/>
          </a:p>
          <a:p>
            <a:pPr indent="-297837" algn="just">
              <a:spcAft>
                <a:spcPct val="0"/>
              </a:spcAft>
              <a:buClrTx/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  <a:tab pos="7877369" algn="l"/>
                <a:tab pos="8271238" algn="l"/>
              </a:tabLst>
            </a:pPr>
            <a:r>
              <a:rPr lang="pt-BR" dirty="0" smtClean="0"/>
              <a:t>Discriminações no trabalho: menores salários, menores chances de ascensão profissional, não exercício de funções de poder</a:t>
            </a:r>
          </a:p>
        </p:txBody>
      </p:sp>
    </p:spTree>
    <p:extLst>
      <p:ext uri="{BB962C8B-B14F-4D97-AF65-F5344CB8AC3E}">
        <p14:creationId xmlns:p14="http://schemas.microsoft.com/office/powerpoint/2010/main" val="33346501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61613" y="324034"/>
            <a:ext cx="8228921" cy="1144920"/>
          </a:xfrm>
        </p:spPr>
        <p:txBody>
          <a:bodyPr tIns="30930"/>
          <a:lstStyle/>
          <a:p>
            <a:pPr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3500"/>
              <a:t>Ciclo da violência doméstica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40" y="1964367"/>
            <a:ext cx="8228920" cy="4526396"/>
          </a:xfrm>
        </p:spPr>
        <p:txBody>
          <a:bodyPr lIns="80165" tIns="40083" rIns="80165" bIns="40083"/>
          <a:lstStyle/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Lua de mel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Tensão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Agressão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Separação emocional (janela para a denúncia)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Reconciliação: pressões familiares, sociais, religiosas, psicológicas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Lua de mel</a:t>
            </a:r>
          </a:p>
        </p:txBody>
      </p:sp>
    </p:spTree>
    <p:extLst>
      <p:ext uri="{BB962C8B-B14F-4D97-AF65-F5344CB8AC3E}">
        <p14:creationId xmlns:p14="http://schemas.microsoft.com/office/powerpoint/2010/main" val="29907872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540" y="273629"/>
            <a:ext cx="8228920" cy="1144921"/>
          </a:xfrm>
        </p:spPr>
        <p:txBody>
          <a:bodyPr tIns="30930"/>
          <a:lstStyle/>
          <a:p>
            <a:pPr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3500"/>
              <a:t>Fatores inibidores da denúncia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3833" y="1705139"/>
            <a:ext cx="8228920" cy="5062132"/>
          </a:xfrm>
        </p:spPr>
        <p:txBody>
          <a:bodyPr lIns="80165" tIns="40083" rIns="80165" bIns="40083"/>
          <a:lstStyle/>
          <a:p>
            <a:pPr marL="378559" indent="-283919"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Vergonha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Exposição pública da privacidade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Exposição pública da “incapacidade” de manter a unidade do lar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Discriminação social contra mulheres separadas</a:t>
            </a:r>
          </a:p>
          <a:p>
            <a:pPr marL="378559" indent="-283919">
              <a:buClrTx/>
              <a:buSzTx/>
              <a:buNone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mtClean="0"/>
              <a:t>Ignorância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Direitos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Instituições públicas de proteção</a:t>
            </a:r>
          </a:p>
          <a:p>
            <a:pPr marL="378559" indent="-283919">
              <a:buClr>
                <a:srgbClr val="FFFF00"/>
              </a:buClr>
              <a:buSzPct val="45000"/>
              <a:buFont typeface="Wingdings" pitchFamily="2" charset="2"/>
              <a:buChar char="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pt-BR" sz="2500"/>
              <a:t>Forma de superação da VD</a:t>
            </a:r>
          </a:p>
          <a:p>
            <a:pPr marL="378559" indent="-283919">
              <a:buClrTx/>
              <a:buSzTx/>
              <a:buNone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733162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5947</TotalTime>
  <Words>2365</Words>
  <Application>Microsoft Office PowerPoint</Application>
  <PresentationFormat>Apresentação na tela (4:3)</PresentationFormat>
  <Paragraphs>359</Paragraphs>
  <Slides>33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Arial Unicode MS</vt:lpstr>
      <vt:lpstr>MS PGothic</vt:lpstr>
      <vt:lpstr>SimSun</vt:lpstr>
      <vt:lpstr>Arial</vt:lpstr>
      <vt:lpstr>Calibri</vt:lpstr>
      <vt:lpstr>Constantia</vt:lpstr>
      <vt:lpstr>Lucida Sans Unicode</vt:lpstr>
      <vt:lpstr>Segoe UI</vt:lpstr>
      <vt:lpstr>Times New Roman</vt:lpstr>
      <vt:lpstr>Wingdings</vt:lpstr>
      <vt:lpstr>Wingdings 2</vt:lpstr>
      <vt:lpstr>Fluxo</vt:lpstr>
      <vt:lpstr>A atuação do Promotor de Justiça de Violência Doméstica contra a Mulher: Aspectos práticos e jurisprudenciais controvertidos</vt:lpstr>
      <vt:lpstr>A dimensão epidêmica da VDFCM</vt:lpstr>
      <vt:lpstr>A dimensão epidêmica da VDFCM</vt:lpstr>
      <vt:lpstr>A dimensão epidêmica da VDFCM</vt:lpstr>
      <vt:lpstr>Porque há violência contra a mulher?</vt:lpstr>
      <vt:lpstr>A discriminação de gênero</vt:lpstr>
      <vt:lpstr>Normalização de um conjunto de violências contra as mulheres</vt:lpstr>
      <vt:lpstr>Ciclo da violência doméstica</vt:lpstr>
      <vt:lpstr>Fatores inibidores da denúncia</vt:lpstr>
      <vt:lpstr>Fatores inibidores da denúncia</vt:lpstr>
      <vt:lpstr>Atuação extrajudicial do Ministério Público </vt:lpstr>
      <vt:lpstr>Hipóteses legais de quebra de sigilo (comunicação)</vt:lpstr>
      <vt:lpstr>Aspectos práticos: Atuação policial</vt:lpstr>
      <vt:lpstr>Aspectos práticos: Atuação policial</vt:lpstr>
      <vt:lpstr>Aspectos práticos: Atuação policial</vt:lpstr>
      <vt:lpstr>Aspectos práticos:  Atuação policial</vt:lpstr>
      <vt:lpstr>Aspectos práticos:  Tipificações concorrentes</vt:lpstr>
      <vt:lpstr>Apresentação do PowerPoint</vt:lpstr>
      <vt:lpstr>Avaliação de risco (potencializadores)</vt:lpstr>
      <vt:lpstr>Fatores de risco (potencializadores)</vt:lpstr>
      <vt:lpstr>Fatores de risco (potencializadores)</vt:lpstr>
      <vt:lpstr>Aspectos práticos:  Medidas protetivas de urgência</vt:lpstr>
      <vt:lpstr>Aspectos práticos:  Medidas protetivas de urgência</vt:lpstr>
      <vt:lpstr>Patrulhas Especializadas e Dispositivos de emergência</vt:lpstr>
      <vt:lpstr>Programas de “reabilitação”</vt:lpstr>
      <vt:lpstr>Aspectos práticos: Atuação judicial</vt:lpstr>
      <vt:lpstr>Aspectos jurisprudenciais controvertidos</vt:lpstr>
      <vt:lpstr>Aspectos jurisprudenciais controvertidos</vt:lpstr>
      <vt:lpstr>Apresentação do PowerPoint</vt:lpstr>
      <vt:lpstr>Apresentação do PowerPoint</vt:lpstr>
      <vt:lpstr>Apresentação do PowerPoint</vt:lpstr>
      <vt:lpstr>Depoimento especial de crianças e adolescentes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Notificação compulsória e  Comunicação externa vs. Sigilo Profissional</dc:title>
  <dc:creator>Thiago Ávila</dc:creator>
  <cp:lastModifiedBy>ISABELLA M R M SEVERINO</cp:lastModifiedBy>
  <cp:revision>22</cp:revision>
  <dcterms:created xsi:type="dcterms:W3CDTF">2016-02-17T10:14:41Z</dcterms:created>
  <dcterms:modified xsi:type="dcterms:W3CDTF">2018-07-03T11:10:06Z</dcterms:modified>
</cp:coreProperties>
</file>