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5"/>
  </p:notesMasterIdLst>
  <p:sldIdLst>
    <p:sldId id="336" r:id="rId4"/>
    <p:sldId id="337" r:id="rId5"/>
    <p:sldId id="338" r:id="rId6"/>
    <p:sldId id="339" r:id="rId7"/>
    <p:sldId id="340" r:id="rId8"/>
    <p:sldId id="341" r:id="rId9"/>
    <p:sldId id="345" r:id="rId10"/>
    <p:sldId id="346" r:id="rId11"/>
    <p:sldId id="342" r:id="rId12"/>
    <p:sldId id="343" r:id="rId13"/>
    <p:sldId id="347" r:id="rId14"/>
    <p:sldId id="349" r:id="rId15"/>
    <p:sldId id="348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6F8E2-7936-4719-9160-CB7E03E4C383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18EE-6E2B-49E2-8365-04009BB6D3D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89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98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066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3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9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00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12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90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898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38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F001-51EC-420D-A11A-57DA9EE0AA9B}" type="datetimeFigureOut">
              <a:rPr lang="pt-BR" smtClean="0"/>
              <a:pPr/>
              <a:t>06/12/2024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22897-27DD-4763-95F2-C28E70F6F7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33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60DF6C1-E736-428D-ABB9-EB48EF341C1F}"/>
              </a:ext>
            </a:extLst>
          </p:cNvPr>
          <p:cNvSpPr txBox="1"/>
          <p:nvPr/>
        </p:nvSpPr>
        <p:spPr>
          <a:xfrm>
            <a:off x="1430544" y="1085316"/>
            <a:ext cx="7969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3ª REUNIÃO DO FÓRUM INTERSETORIAL DE ACOMPANHAMENTO DOS PLANOS DE EDUCAÇÃO </a:t>
            </a:r>
          </a:p>
          <a:p>
            <a:pPr algn="ctr"/>
            <a:endParaRPr lang="pt-BR" sz="4000" b="1" dirty="0"/>
          </a:p>
          <a:p>
            <a:pPr algn="ctr"/>
            <a:r>
              <a:rPr lang="pt-BR" sz="4000" b="1" dirty="0"/>
              <a:t>FIAPE-MT</a:t>
            </a:r>
          </a:p>
        </p:txBody>
      </p:sp>
    </p:spTree>
    <p:extLst>
      <p:ext uri="{BB962C8B-B14F-4D97-AF65-F5344CB8AC3E}">
        <p14:creationId xmlns:p14="http://schemas.microsoft.com/office/powerpoint/2010/main" val="147413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1A38E92-51B3-46E4-A8EB-0E9A654BD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95" y="813919"/>
            <a:ext cx="7840169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35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6082F8-CDE3-4FE9-A250-738BFD7FD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532" y="437585"/>
            <a:ext cx="7849695" cy="442021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F16FC65-0C29-48B5-8F2A-85BBE79AAFD6}"/>
              </a:ext>
            </a:extLst>
          </p:cNvPr>
          <p:cNvSpPr txBox="1"/>
          <p:nvPr/>
        </p:nvSpPr>
        <p:spPr>
          <a:xfrm>
            <a:off x="632012" y="4965821"/>
            <a:ext cx="765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Colegiado Nacional de Gestores Municipais de Assistência Social</a:t>
            </a:r>
          </a:p>
          <a:p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Conselho Nacional de Secretarias municipais de Saúde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487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777A3E-80DF-478C-B16E-827D1F929C68}"/>
              </a:ext>
            </a:extLst>
          </p:cNvPr>
          <p:cNvSpPr txBox="1"/>
          <p:nvPr/>
        </p:nvSpPr>
        <p:spPr>
          <a:xfrm>
            <a:off x="660303" y="639107"/>
            <a:ext cx="9295279" cy="4829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pt-PT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Prefeito de Cuiabá Sr. Emanuel Pinheiro tem o compromisso com a educação dos Estudantes de Cuiabá, assim sendo, assinou o termo de adesão da Estratégia do </a:t>
            </a:r>
            <a:r>
              <a:rPr lang="pt-PT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 Ativa Escolar</a:t>
            </a:r>
            <a:r>
              <a:rPr lang="pt-PT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(BAE) em 14 de janeiro de 2019, desde essa data a Secretaria Municipal de Educação tem sido incansável para assegurar os direitos das crianças cuiabanas, por meio de políticas públicas e assistências sociais.</a:t>
            </a:r>
            <a:endParaRPr lang="pt-BR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11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299480" y="395200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152AF05-B75E-446C-81A4-F48FA95530CE}"/>
              </a:ext>
            </a:extLst>
          </p:cNvPr>
          <p:cNvSpPr txBox="1"/>
          <p:nvPr/>
        </p:nvSpPr>
        <p:spPr>
          <a:xfrm>
            <a:off x="473091" y="395200"/>
            <a:ext cx="9549481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COMITÊ  INTERSETORIAL</a:t>
            </a:r>
          </a:p>
          <a:p>
            <a:endParaRPr lang="pt-BR" sz="26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pt-BR" sz="26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pt-PT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Comitê Gestor é constituído de uma Coordenadora Operacional, uma Supervisora Institucional e Técnica Verificadora e um Supervisor Institucional.  A SME através da Portaria Nº 510/2022 instituiu o Comitê Gestor Intersetorial composto pela Secretaria de Educação, Secretaria de Assistência Social, Secretaria de Saúde e Conselho Municipal de Educação para realizar um trabalho articulado na busca de soluções para as infrequências escolares que pode levar ao abandono.</a:t>
            </a:r>
            <a:endParaRPr lang="pt-BR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3000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1602502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831273" y="244533"/>
            <a:ext cx="9124309" cy="5118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C00000"/>
                </a:solidFill>
              </a:rPr>
              <a:t>                      </a:t>
            </a:r>
          </a:p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C00000"/>
                </a:solidFill>
              </a:rPr>
              <a:t> </a:t>
            </a:r>
            <a:endParaRPr lang="pt-BR" sz="2200" b="1" dirty="0"/>
          </a:p>
          <a:p>
            <a:pPr algn="just">
              <a:lnSpc>
                <a:spcPct val="150000"/>
              </a:lnSpc>
            </a:pP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pt-B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 a luz da Política da Escola Cuiabana e da Lei 6.231/2017, que dispõe sobre a comunicação de ausência durante o período escolar de estudantes das escolas públicas e privadas do município, tem implementado políticas públicas educacionais de prevenção e de combate ao abandono e à evasão com vistas a reduzir a infrequência escolar injustificada e efetivar o direito ao acesso, permanência e sucesso das crianças e adolescentes na escola. </a:t>
            </a:r>
          </a:p>
          <a:p>
            <a:pPr algn="just">
              <a:lnSpc>
                <a:spcPct val="150000"/>
              </a:lnSpc>
            </a:pP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58625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A56525-099A-460B-86EA-C4DC3C529378}"/>
              </a:ext>
            </a:extLst>
          </p:cNvPr>
          <p:cNvSpPr txBox="1"/>
          <p:nvPr/>
        </p:nvSpPr>
        <p:spPr>
          <a:xfrm>
            <a:off x="958286" y="1669495"/>
            <a:ext cx="9217828" cy="308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Projeto Quem Falta Faz Falta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regulamentado pela </a:t>
            </a: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Portaria Nº 369/2022/GS/SME,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 está sendo  desenvolvido por meio da Coordenadoria de Programas e Projetos/CTE/SME com a finalidade de garantir os direitos de aprendizagem dos estudantes da Rede Municipal de Ensino fortalecendo as práticas que tenham como foco o acesso e permanência com qualidade nas Unidades Educacionais.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4319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9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9DB595-3C1D-4AF2-A4F8-4CB88949B180}"/>
              </a:ext>
            </a:extLst>
          </p:cNvPr>
          <p:cNvSpPr txBox="1"/>
          <p:nvPr/>
        </p:nvSpPr>
        <p:spPr>
          <a:xfrm>
            <a:off x="969584" y="771837"/>
            <a:ext cx="8985998" cy="4528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Sistema do Projeto Quem Falta, Faz Falta está em fase final de organização, porém já foi feito a apresentação do projeto a todos os gestores da rede. No último dia 18 de agosto foi ofertado formação a todos os secretários escolares e para os servidores readaptados de função que neste projeto está sendo tratado carinhosamente chamado de Tutor Educacional</a:t>
            </a:r>
          </a:p>
          <a:p>
            <a:pPr algn="just">
              <a:lnSpc>
                <a:spcPct val="150000"/>
              </a:lnSpc>
            </a:pP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Participaram da formação 232 servidores readaptados de função, secretários, diretores e coordenadores escolares.</a:t>
            </a:r>
            <a:endParaRPr lang="pt-B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99679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731291" y="594157"/>
            <a:ext cx="8947053" cy="4608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b="1" dirty="0">
                <a:solidFill>
                  <a:srgbClr val="C00000"/>
                </a:solidFill>
              </a:rPr>
              <a:t> </a:t>
            </a:r>
            <a:r>
              <a:rPr lang="pt-PT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equipe gestora do BAE/CPP/SME tem feito a busca das crianças infrequentes no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Sistema de Informação e Gestão da Escola Cuiabana SIGEEC e no </a:t>
            </a:r>
            <a:r>
              <a:rPr lang="pt-BR" sz="2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Censo Escolar além de visitas  nas unidades educacionais que tem apresentado grande índice de infrequência escolar. Nessas visitas, reúne com a equipe gestora para fazer o levantamento de dados, fazendo o cruzamento de dados com listas de presenças de sala de aula, com os números de alimentos servidos às crianças, atestados médicos e relatos dos responsáveis pelas crianças para justificar a ausência na escola.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05461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9DD757-4BE8-42B0-9E6E-6B87117E4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34" y="497958"/>
            <a:ext cx="8171723" cy="46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A541B9-794C-4B00-85FC-F07535C1F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72" y="575756"/>
            <a:ext cx="7983215" cy="52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7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9EE2E15-5AE4-4F6A-9ADD-FBF3E4545A30}"/>
              </a:ext>
            </a:extLst>
          </p:cNvPr>
          <p:cNvSpPr txBox="1"/>
          <p:nvPr/>
        </p:nvSpPr>
        <p:spPr>
          <a:xfrm>
            <a:off x="700755" y="999302"/>
            <a:ext cx="88162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PAUTA</a:t>
            </a:r>
          </a:p>
          <a:p>
            <a:endParaRPr lang="pt-B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Resultado das avaliações de 2022 das redes escolares municipais e estaduais;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Recomendações do CNE, Busca Ativa Escolar;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/>
              <a:t>Recomposição da aprendizagem para 2023.</a:t>
            </a:r>
          </a:p>
        </p:txBody>
      </p:sp>
    </p:spTree>
    <p:extLst>
      <p:ext uri="{BB962C8B-B14F-4D97-AF65-F5344CB8AC3E}">
        <p14:creationId xmlns:p14="http://schemas.microsoft.com/office/powerpoint/2010/main" val="3106421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3C57CC-0140-43C2-A7D0-FC4ADBA24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06" y="434549"/>
            <a:ext cx="7588487" cy="55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476C43-45A2-4284-8BE0-C69850784BC6}"/>
              </a:ext>
            </a:extLst>
          </p:cNvPr>
          <p:cNvSpPr txBox="1"/>
          <p:nvPr/>
        </p:nvSpPr>
        <p:spPr>
          <a:xfrm>
            <a:off x="1667435" y="2904565"/>
            <a:ext cx="8619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Débora Vilar</a:t>
            </a:r>
          </a:p>
          <a:p>
            <a:pPr algn="r"/>
            <a:r>
              <a:rPr lang="pt-BR" dirty="0"/>
              <a:t>Marco Antonio Braga</a:t>
            </a:r>
          </a:p>
          <a:p>
            <a:pPr algn="r"/>
            <a:r>
              <a:rPr lang="pt-BR" dirty="0" err="1"/>
              <a:t>Elijane</a:t>
            </a:r>
            <a:r>
              <a:rPr lang="pt-BR" dirty="0"/>
              <a:t> Lopes</a:t>
            </a:r>
          </a:p>
          <a:p>
            <a:pPr algn="r"/>
            <a:r>
              <a:rPr lang="pt-BR" dirty="0"/>
              <a:t>Feliciana Figueiredo</a:t>
            </a:r>
          </a:p>
          <a:p>
            <a:pPr algn="r"/>
            <a:r>
              <a:rPr lang="pt-BR" dirty="0"/>
              <a:t>Solange Albano</a:t>
            </a:r>
          </a:p>
        </p:txBody>
      </p:sp>
    </p:spTree>
    <p:extLst>
      <p:ext uri="{BB962C8B-B14F-4D97-AF65-F5344CB8AC3E}">
        <p14:creationId xmlns:p14="http://schemas.microsoft.com/office/powerpoint/2010/main" val="398550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672353" y="244533"/>
            <a:ext cx="92832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Resultado das avaliações de 2022 das redes escolares municipais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D8E468-9E84-40BF-A5EF-002353E09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435" y="1106307"/>
            <a:ext cx="7259063" cy="3743847"/>
          </a:xfrm>
          <a:prstGeom prst="rect">
            <a:avLst/>
          </a:prstGeom>
        </p:spPr>
      </p:pic>
      <p:graphicFrame>
        <p:nvGraphicFramePr>
          <p:cNvPr id="5" name="Tabela 9">
            <a:extLst>
              <a:ext uri="{FF2B5EF4-FFF2-40B4-BE49-F238E27FC236}">
                <a16:creationId xmlns:a16="http://schemas.microsoft.com/office/drawing/2014/main" id="{AC543F48-3207-4BDD-8986-420B4607D5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72141"/>
              </p:ext>
            </p:extLst>
          </p:nvPr>
        </p:nvGraphicFramePr>
        <p:xfrm>
          <a:off x="525929" y="5197537"/>
          <a:ext cx="70178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65">
                  <a:extLst>
                    <a:ext uri="{9D8B030D-6E8A-4147-A177-3AD203B41FA5}">
                      <a16:colId xmlns:a16="http://schemas.microsoft.com/office/drawing/2014/main" val="1686775655"/>
                    </a:ext>
                  </a:extLst>
                </a:gridCol>
                <a:gridCol w="1009525">
                  <a:extLst>
                    <a:ext uri="{9D8B030D-6E8A-4147-A177-3AD203B41FA5}">
                      <a16:colId xmlns:a16="http://schemas.microsoft.com/office/drawing/2014/main" val="2377178833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94360710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1799803891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748544997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2098828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SÉRIE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3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HISTÓRICA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2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8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9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3FBB7B-8CF5-4A21-9775-439E72A35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544" y="1124219"/>
            <a:ext cx="7078063" cy="375337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E3321DB-B040-47D6-8DBA-1F7F14E547DE}"/>
              </a:ext>
            </a:extLst>
          </p:cNvPr>
          <p:cNvSpPr txBox="1"/>
          <p:nvPr/>
        </p:nvSpPr>
        <p:spPr>
          <a:xfrm>
            <a:off x="672353" y="244533"/>
            <a:ext cx="928322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Resultado das avaliações de 2022 das redes escolares municipais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D348F244-8A8B-4E77-8912-84018A6AF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76600"/>
              </p:ext>
            </p:extLst>
          </p:nvPr>
        </p:nvGraphicFramePr>
        <p:xfrm>
          <a:off x="794870" y="5170643"/>
          <a:ext cx="70178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65">
                  <a:extLst>
                    <a:ext uri="{9D8B030D-6E8A-4147-A177-3AD203B41FA5}">
                      <a16:colId xmlns:a16="http://schemas.microsoft.com/office/drawing/2014/main" val="1686775655"/>
                    </a:ext>
                  </a:extLst>
                </a:gridCol>
                <a:gridCol w="1009525">
                  <a:extLst>
                    <a:ext uri="{9D8B030D-6E8A-4147-A177-3AD203B41FA5}">
                      <a16:colId xmlns:a16="http://schemas.microsoft.com/office/drawing/2014/main" val="2377178833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94360710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1799803891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748544997"/>
                    </a:ext>
                  </a:extLst>
                </a:gridCol>
                <a:gridCol w="1169645">
                  <a:extLst>
                    <a:ext uri="{9D8B030D-6E8A-4147-A177-3AD203B41FA5}">
                      <a16:colId xmlns:a16="http://schemas.microsoft.com/office/drawing/2014/main" val="2098828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SÉRIE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4437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HISTÓRICA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5.1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62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87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22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5ABC36-8C99-4EA9-BD57-E6483B3A355D}"/>
              </a:ext>
            </a:extLst>
          </p:cNvPr>
          <p:cNvSpPr txBox="1"/>
          <p:nvPr/>
        </p:nvSpPr>
        <p:spPr>
          <a:xfrm>
            <a:off x="672353" y="244533"/>
            <a:ext cx="9724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Ações de composição da aprendizagem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A03A07-E959-4E00-964D-CB541379C83D}"/>
              </a:ext>
            </a:extLst>
          </p:cNvPr>
          <p:cNvSpPr txBox="1"/>
          <p:nvPr/>
        </p:nvSpPr>
        <p:spPr>
          <a:xfrm>
            <a:off x="1255956" y="1122948"/>
            <a:ext cx="88260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Prova Cuiabá 2020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Prova Cuiabá 2021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Prova Cuiabá 2022 – intermediária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-  final 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Monitoramento da aprendizagem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Formação dos professores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Reunião de estratégias com Coordenadores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Premiação das escolas que superaram as metas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Termo de Compromisso com as unidades que caíram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8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544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8E7EF2D-ECA6-4CAD-80E5-0F072F44DD97}"/>
              </a:ext>
            </a:extLst>
          </p:cNvPr>
          <p:cNvSpPr txBox="1"/>
          <p:nvPr/>
        </p:nvSpPr>
        <p:spPr>
          <a:xfrm>
            <a:off x="977490" y="492005"/>
            <a:ext cx="987221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PROGRAMA DE ALFABETIZAÇÃO CUIABANO</a:t>
            </a:r>
          </a:p>
          <a:p>
            <a:endParaRPr lang="pt-BR" sz="3000" dirty="0"/>
          </a:p>
          <a:p>
            <a:r>
              <a:rPr lang="pt-BR" sz="3000" dirty="0" err="1"/>
              <a:t>Pré</a:t>
            </a:r>
            <a:r>
              <a:rPr lang="pt-BR" sz="3000" dirty="0"/>
              <a:t> escola – Implantação do </a:t>
            </a:r>
            <a:r>
              <a:rPr lang="pt-BR" sz="3000" b="1" dirty="0"/>
              <a:t>Projeto Brincar e Letrar</a:t>
            </a:r>
          </a:p>
          <a:p>
            <a:r>
              <a:rPr lang="pt-BR" sz="3000" b="1" dirty="0"/>
              <a:t> </a:t>
            </a:r>
            <a:r>
              <a:rPr lang="pt-BR" sz="3000" dirty="0"/>
              <a:t>1º e 2º ano – Novo Lendo Você Fica Sabendo</a:t>
            </a:r>
          </a:p>
          <a:p>
            <a:r>
              <a:rPr lang="pt-BR" sz="3000" dirty="0"/>
              <a:t>3º ano – Tempo de aprender</a:t>
            </a:r>
          </a:p>
          <a:p>
            <a:endParaRPr lang="pt-BR" sz="3000" dirty="0"/>
          </a:p>
          <a:p>
            <a:r>
              <a:rPr lang="pt-BR" sz="3000" dirty="0"/>
              <a:t>Formação de coordenadores</a:t>
            </a:r>
          </a:p>
          <a:p>
            <a:r>
              <a:rPr lang="pt-BR" sz="3000" dirty="0"/>
              <a:t>Formação de professores </a:t>
            </a:r>
          </a:p>
          <a:p>
            <a:r>
              <a:rPr lang="pt-BR" sz="3000" dirty="0"/>
              <a:t>Foco nas habilidades essenciais para cada ano</a:t>
            </a:r>
          </a:p>
          <a:p>
            <a:r>
              <a:rPr lang="pt-BR" sz="3000" dirty="0"/>
              <a:t>Foco na individualidade</a:t>
            </a:r>
          </a:p>
          <a:p>
            <a:r>
              <a:rPr lang="pt-BR" sz="3000" dirty="0"/>
              <a:t>Assessoria semanal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906050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22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5ABC36-8C99-4EA9-BD57-E6483B3A355D}"/>
              </a:ext>
            </a:extLst>
          </p:cNvPr>
          <p:cNvSpPr txBox="1"/>
          <p:nvPr/>
        </p:nvSpPr>
        <p:spPr>
          <a:xfrm>
            <a:off x="672353" y="244533"/>
            <a:ext cx="9724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Ações de composição da aprendizagem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A03A07-E959-4E00-964D-CB541379C83D}"/>
              </a:ext>
            </a:extLst>
          </p:cNvPr>
          <p:cNvSpPr txBox="1"/>
          <p:nvPr/>
        </p:nvSpPr>
        <p:spPr>
          <a:xfrm>
            <a:off x="1255956" y="1122948"/>
            <a:ext cx="8826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Processo de formação com Coordenadores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Grupos de estudos com a equipe de assessoria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Assessoria diretamente com os professores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Acompanhamento do processo em sala de aula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Análise com o professor dos resultados da turma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Análise individualizada por estudante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Grupos de trabalho com estudantes com desenvolvimento semelhante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Processo de intervenção – foco nas habilidades mais elementares – 1 e 2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Apoio pedagógico mais efetivo para os estudantes com maiores necessidades </a:t>
            </a:r>
          </a:p>
        </p:txBody>
      </p:sp>
    </p:spTree>
    <p:extLst>
      <p:ext uri="{BB962C8B-B14F-4D97-AF65-F5344CB8AC3E}">
        <p14:creationId xmlns:p14="http://schemas.microsoft.com/office/powerpoint/2010/main" val="3603382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852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E5ABC36-8C99-4EA9-BD57-E6483B3A355D}"/>
              </a:ext>
            </a:extLst>
          </p:cNvPr>
          <p:cNvSpPr txBox="1"/>
          <p:nvPr/>
        </p:nvSpPr>
        <p:spPr>
          <a:xfrm>
            <a:off x="672353" y="244533"/>
            <a:ext cx="9724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Ações de composição da aprendizagem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BA03A07-E959-4E00-964D-CB541379C83D}"/>
              </a:ext>
            </a:extLst>
          </p:cNvPr>
          <p:cNvSpPr txBox="1"/>
          <p:nvPr/>
        </p:nvSpPr>
        <p:spPr>
          <a:xfrm>
            <a:off x="1255956" y="1122948"/>
            <a:ext cx="8826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Definição das habilidades foco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938836-5421-4D3A-8A1F-3F5FF0F07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95" y="1573577"/>
            <a:ext cx="7328646" cy="436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2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46" y="-514528"/>
            <a:ext cx="2068069" cy="745273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79" y="2647694"/>
            <a:ext cx="11913838" cy="463625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E76756B-BC17-4983-AABA-23526A1160D5}"/>
              </a:ext>
            </a:extLst>
          </p:cNvPr>
          <p:cNvSpPr txBox="1"/>
          <p:nvPr/>
        </p:nvSpPr>
        <p:spPr>
          <a:xfrm>
            <a:off x="-196821" y="244533"/>
            <a:ext cx="1015240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                      </a:t>
            </a:r>
            <a:endParaRPr lang="pt-BR" sz="3200" b="1" dirty="0">
              <a:solidFill>
                <a:srgbClr val="C00000"/>
              </a:solidFill>
            </a:endParaRPr>
          </a:p>
          <a:p>
            <a:pPr algn="ctr"/>
            <a:r>
              <a:rPr lang="pt-BR" sz="3200" b="1" dirty="0">
                <a:solidFill>
                  <a:srgbClr val="C00000"/>
                </a:solidFill>
              </a:rPr>
              <a:t> </a:t>
            </a:r>
            <a:endParaRPr lang="pt-BR" sz="3200" b="1" dirty="0"/>
          </a:p>
          <a:p>
            <a:endParaRPr lang="pt-BR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B25A15-FF74-490C-906E-E79D92AB7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20" y="445087"/>
            <a:ext cx="10469436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549CF12499EAB4995936CE6533A850E" ma:contentTypeVersion="20" ma:contentTypeDescription="Crie um novo documento." ma:contentTypeScope="" ma:versionID="8422eacbfb8460df5755e73bbcfbb7b8">
  <xsd:schema xmlns:xsd="http://www.w3.org/2001/XMLSchema" xmlns:xs="http://www.w3.org/2001/XMLSchema" xmlns:p="http://schemas.microsoft.com/office/2006/metadata/properties" xmlns:ns2="36e28d01-f6e5-4a6f-bbfc-92e67e119d76" xmlns:ns3="e21437dc-f33a-4e0f-aa82-d0eac335d894" targetNamespace="http://schemas.microsoft.com/office/2006/metadata/properties" ma:root="true" ma:fieldsID="36f0d1bde3332e52e3e67e544817b872" ns2:_="" ns3:_="">
    <xsd:import namespace="36e28d01-f6e5-4a6f-bbfc-92e67e119d76"/>
    <xsd:import namespace="e21437dc-f33a-4e0f-aa82-d0eac335d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28d01-f6e5-4a6f-bbfc-92e67e119d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b798373-6419-467c-bf97-4a436d70a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37dc-f33a-4e0f-aa82-d0eac335d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f0ae15-e1c6-44b7-b448-6ec8e6ff39a3}" ma:internalName="TaxCatchAll" ma:showField="CatchAllData" ma:web="e21437dc-f33a-4e0f-aa82-d0eac335d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318A1-6EB9-4023-A182-2BDC8256B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69433-51AB-45D3-B6B7-FAB181B97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e28d01-f6e5-4a6f-bbfc-92e67e119d76"/>
    <ds:schemaRef ds:uri="e21437dc-f33a-4e0f-aa82-d0eac335d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786</Words>
  <Application>Microsoft Office PowerPoint</Application>
  <PresentationFormat>Widescreen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Carboni Ferreira de Sousa</dc:creator>
  <cp:lastModifiedBy>Solange M. M. Ribeiro Albano da Silva</cp:lastModifiedBy>
  <cp:revision>102</cp:revision>
  <dcterms:created xsi:type="dcterms:W3CDTF">2021-01-14T21:15:19Z</dcterms:created>
  <dcterms:modified xsi:type="dcterms:W3CDTF">2024-12-06T19:39:31Z</dcterms:modified>
</cp:coreProperties>
</file>